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755" r:id="rId1"/>
  </p:sldMasterIdLst>
  <p:notesMasterIdLst>
    <p:notesMasterId r:id="rId25"/>
  </p:notesMasterIdLst>
  <p:sldIdLst>
    <p:sldId id="375" r:id="rId2"/>
    <p:sldId id="376" r:id="rId3"/>
    <p:sldId id="377" r:id="rId4"/>
    <p:sldId id="327" r:id="rId5"/>
    <p:sldId id="258" r:id="rId6"/>
    <p:sldId id="261" r:id="rId7"/>
    <p:sldId id="380" r:id="rId8"/>
    <p:sldId id="378" r:id="rId9"/>
    <p:sldId id="276" r:id="rId10"/>
    <p:sldId id="379" r:id="rId11"/>
    <p:sldId id="381" r:id="rId12"/>
    <p:sldId id="297" r:id="rId13"/>
    <p:sldId id="328" r:id="rId14"/>
    <p:sldId id="366" r:id="rId15"/>
    <p:sldId id="350" r:id="rId16"/>
    <p:sldId id="360" r:id="rId17"/>
    <p:sldId id="358" r:id="rId18"/>
    <p:sldId id="359" r:id="rId19"/>
    <p:sldId id="354" r:id="rId20"/>
    <p:sldId id="362" r:id="rId21"/>
    <p:sldId id="364" r:id="rId22"/>
    <p:sldId id="355" r:id="rId23"/>
    <p:sldId id="35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D22F8"/>
    <a:srgbClr val="85295E"/>
    <a:srgbClr val="5DF71F"/>
    <a:srgbClr val="FF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3407" autoAdjust="0"/>
  </p:normalViewPr>
  <p:slideViewPr>
    <p:cSldViewPr snapToGrid="0" snapToObjects="1">
      <p:cViewPr varScale="1">
        <p:scale>
          <a:sx n="113" d="100"/>
          <a:sy n="113" d="100"/>
        </p:scale>
        <p:origin x="-4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6D063A6-9117-4E04-A476-6DC8D603666C}" type="datetimeFigureOut">
              <a:rPr lang="en-US"/>
              <a:pPr>
                <a:defRPr/>
              </a:pPr>
              <a:t>9/14/11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4F35C15-AE35-4EED-86AA-1D3D98A3F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8252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AACB2-03F9-3C4E-9999-AC13BE3AABB5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Leave one out predictions</a:t>
            </a:r>
            <a:r>
              <a:rPr lang="en-US" sz="1800" baseline="0" dirty="0" smtClean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35C15-AE35-4EED-86AA-1D3D98A3FB3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7B2F5B-B6DD-4D6B-BA95-8D2CECA8527E}" type="slidenum">
              <a:rPr lang="en-US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5</a:t>
            </a:fld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35C15-AE35-4EED-86AA-1D3D98A3FB3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6E9ABF-2C72-4731-B43F-3A2C0C31E01F}" type="slidenum">
              <a:rPr lang="en-US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13</a:t>
            </a:fld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84" charset="0"/>
              </a:rPr>
              <a:t>This talk’s focus will be primarily on CRASH 3D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84" charset="0"/>
              </a:rPr>
              <a:t>Will mention how YHP feeds in and the CRASH postprocessor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84" charset="0"/>
              </a:rPr>
              <a:t>There’s a poster on Hyades and how the pre-processor is built from hyades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84" charset="0"/>
              </a:rPr>
              <a:t>There’s a poster on the post-processor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038" y="1295400"/>
            <a:ext cx="8316912" cy="439420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Split-M-Maize-b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27288" y="882650"/>
            <a:ext cx="6969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WhiteMaroonBeve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825500"/>
            <a:ext cx="46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RASH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28600"/>
            <a:ext cx="2514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432" y="1295401"/>
            <a:ext cx="8316613" cy="3039502"/>
          </a:xfrm>
        </p:spPr>
        <p:txBody>
          <a:bodyPr anchor="b" anchorCtr="0"/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666644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341E-FCD0-430E-BF5F-B3CD8FA2EB2F}" type="datetimeFigureOut">
              <a:rPr lang="en-US"/>
              <a:pPr>
                <a:defRPr/>
              </a:pPr>
              <a:t>9/14/11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23A7-E7ED-4EB3-939D-E764B3B10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732E-1073-4A5E-A795-D46EAAFD4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0E42-6A3B-433A-8EE5-B7708D5F2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48B6-309C-4AB9-A5BF-36C53126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269875"/>
            <a:ext cx="7162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98563"/>
            <a:ext cx="3810000" cy="482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98563"/>
            <a:ext cx="3810000" cy="482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0C94-EA13-47B9-BCE4-EF9331E27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E45A2-5B5D-4C3D-B642-D37ACFE22030}" type="datetimeFigureOut">
              <a:rPr lang="en-US"/>
              <a:pPr>
                <a:defRPr/>
              </a:pPr>
              <a:t>9/14/11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B860-5859-497C-A879-58EB9D9C8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D5D0-3FC1-4EED-9350-65A885091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9A8C-29D2-4EE6-B5CA-A794E1B5F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D933-3893-451D-88EF-E25F98D04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E65-013A-4CBC-8A26-5405AD808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9867-7DF6-4FE5-8CDE-368406FE0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201E-929E-4081-ADBB-FA00A3F21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63513"/>
            <a:ext cx="8042275" cy="596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911225"/>
            <a:ext cx="804227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569CB77-3117-4C5C-ACF2-745D3CAB15BD}" type="datetimeFigureOut">
              <a:rPr lang="en-US"/>
              <a:pPr>
                <a:defRPr/>
              </a:pPr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0479043-7C97-43A4-8773-808584716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68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2B87"/>
          </a:solidFill>
          <a:latin typeface="Helvetica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87"/>
          </a:solidFill>
          <a:latin typeface="Helvetica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87"/>
          </a:solidFill>
          <a:latin typeface="Helvetica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87"/>
          </a:solidFill>
          <a:latin typeface="Helvetica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87"/>
          </a:solidFill>
          <a:latin typeface="Helvetica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2B87"/>
          </a:solidFill>
          <a:latin typeface="Helvetica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2B87"/>
          </a:solidFill>
          <a:latin typeface="Helvetica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2B87"/>
          </a:solidFill>
          <a:latin typeface="Helvetica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2B87"/>
          </a:solidFill>
          <a:latin typeface="Helvetica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00449E"/>
        </a:buClr>
        <a:buSzPct val="110000"/>
        <a:buFont typeface="Arial" pitchFamily="84" charset="0"/>
        <a:buChar char="•"/>
        <a:defRPr sz="2400" b="1" kern="1200">
          <a:solidFill>
            <a:srgbClr val="00449E"/>
          </a:solidFill>
          <a:latin typeface="Helvetica"/>
          <a:ea typeface="ＭＳ Ｐゴシック" pitchFamily="84" charset="-128"/>
          <a:cs typeface="ＭＳ Ｐゴシック" pitchFamily="84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00449E"/>
        </a:buClr>
        <a:buSzPct val="110000"/>
        <a:buFont typeface="Arial" pitchFamily="84" charset="0"/>
        <a:buChar char="•"/>
        <a:defRPr sz="2200" b="1" kern="1200">
          <a:solidFill>
            <a:srgbClr val="00449E"/>
          </a:solidFill>
          <a:latin typeface="Helvetica"/>
          <a:ea typeface="ＭＳ Ｐゴシック" pitchFamily="84" charset="-128"/>
          <a:cs typeface="ＭＳ Ｐゴシック" pitchFamily="84" charset="-128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00449E"/>
        </a:buClr>
        <a:buSzPct val="110000"/>
        <a:buFont typeface="Arial" pitchFamily="84" charset="0"/>
        <a:buChar char="•"/>
        <a:defRPr sz="2000" b="1" kern="1200">
          <a:solidFill>
            <a:srgbClr val="00449E"/>
          </a:solidFill>
          <a:latin typeface="Helvetica"/>
          <a:ea typeface="ＭＳ Ｐゴシック" pitchFamily="84" charset="-128"/>
          <a:cs typeface="ＭＳ Ｐゴシック" pitchFamily="84" charset="-128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00449E"/>
        </a:buClr>
        <a:buSzPct val="110000"/>
        <a:buFont typeface="Arial" pitchFamily="84" charset="0"/>
        <a:buChar char="•"/>
        <a:defRPr b="1" kern="1200">
          <a:solidFill>
            <a:srgbClr val="00449E"/>
          </a:solidFill>
          <a:latin typeface="Helvetica"/>
          <a:ea typeface="ＭＳ Ｐゴシック" pitchFamily="84" charset="-128"/>
          <a:cs typeface="ＭＳ Ｐゴシック" pitchFamily="84" charset="-128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00449E"/>
        </a:buClr>
        <a:buSzPct val="110000"/>
        <a:buFont typeface="Arial" pitchFamily="84" charset="0"/>
        <a:buChar char="•"/>
        <a:defRPr b="1" kern="1200">
          <a:solidFill>
            <a:srgbClr val="00449E"/>
          </a:solidFill>
          <a:latin typeface="Helvetica"/>
          <a:ea typeface="ＭＳ Ｐゴシック" pitchFamily="84" charset="-128"/>
          <a:cs typeface="ＭＳ Ｐゴシック" pitchFamily="8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4.png"/><Relationship Id="rId1" Type="http://schemas.openxmlformats.org/officeDocument/2006/relationships/video" Target="file://localhost/Users/rpdrake/rpdastro/Presentations/IFSA%20Sept%2011/Drake%20talk%20with%20movie/laser_state.mov" TargetMode="Externa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3" descr="Drake_Lab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170" y="2020479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4" descr="Split-M-Maize-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6704" y="345479"/>
            <a:ext cx="11525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35"/>
          <p:cNvSpPr>
            <a:spLocks noChangeArrowheads="1"/>
          </p:cNvSpPr>
          <p:nvPr/>
        </p:nvSpPr>
        <p:spPr bwMode="auto">
          <a:xfrm>
            <a:off x="0" y="3511415"/>
            <a:ext cx="28748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/>
              <a:t>Center for Laser </a:t>
            </a:r>
          </a:p>
          <a:p>
            <a:r>
              <a:rPr lang="en-US" sz="1800" b="1" dirty="0" smtClean="0"/>
              <a:t>Experimental </a:t>
            </a:r>
          </a:p>
          <a:p>
            <a:r>
              <a:rPr lang="en-US" sz="1800" b="1" dirty="0" smtClean="0"/>
              <a:t>Astrophysics Research</a:t>
            </a:r>
            <a:endParaRPr lang="en-US" sz="1800" b="1" dirty="0"/>
          </a:p>
        </p:txBody>
      </p:sp>
      <p:sp>
        <p:nvSpPr>
          <p:cNvPr id="16390" name="Rectangle 36"/>
          <p:cNvSpPr>
            <a:spLocks noChangeArrowheads="1"/>
          </p:cNvSpPr>
          <p:nvPr/>
        </p:nvSpPr>
        <p:spPr bwMode="auto">
          <a:xfrm>
            <a:off x="2737427" y="4481224"/>
            <a:ext cx="32159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Department of Atmospheric</a:t>
            </a:r>
          </a:p>
          <a:p>
            <a:r>
              <a:rPr lang="en-US" sz="1800" b="1"/>
              <a:t>Oceanic &amp; Space Sciences</a:t>
            </a:r>
          </a:p>
        </p:txBody>
      </p:sp>
      <p:sp>
        <p:nvSpPr>
          <p:cNvPr id="16391" name="Rectangle 37"/>
          <p:cNvSpPr>
            <a:spLocks noChangeArrowheads="1"/>
          </p:cNvSpPr>
          <p:nvPr/>
        </p:nvSpPr>
        <p:spPr bwMode="auto">
          <a:xfrm>
            <a:off x="2818772" y="5198655"/>
            <a:ext cx="298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Applied Physics </a:t>
            </a:r>
            <a:r>
              <a:rPr lang="en-US" sz="1800" b="1" dirty="0" smtClean="0"/>
              <a:t>Program</a:t>
            </a:r>
          </a:p>
          <a:p>
            <a:r>
              <a:rPr lang="en-US" sz="1800" b="1" dirty="0" smtClean="0"/>
              <a:t>Department of Physics</a:t>
            </a:r>
            <a:endParaRPr lang="en-US" sz="1800" b="1" dirty="0"/>
          </a:p>
        </p:txBody>
      </p:sp>
      <p:sp>
        <p:nvSpPr>
          <p:cNvPr id="16392" name="Rectangle 38"/>
          <p:cNvSpPr>
            <a:spLocks noChangeArrowheads="1"/>
          </p:cNvSpPr>
          <p:nvPr/>
        </p:nvSpPr>
        <p:spPr bwMode="auto">
          <a:xfrm>
            <a:off x="2774870" y="5943371"/>
            <a:ext cx="3856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Michigan Institute for Plasma Science and Engineering</a:t>
            </a:r>
          </a:p>
        </p:txBody>
      </p:sp>
      <p:sp>
        <p:nvSpPr>
          <p:cNvPr id="16393" name="Rectangle 39"/>
          <p:cNvSpPr>
            <a:spLocks noChangeArrowheads="1"/>
          </p:cNvSpPr>
          <p:nvPr/>
        </p:nvSpPr>
        <p:spPr bwMode="auto">
          <a:xfrm>
            <a:off x="6335417" y="3401868"/>
            <a:ext cx="2716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/>
              <a:t>Center for Radiative Shock Hydrodynamics</a:t>
            </a:r>
            <a:endParaRPr lang="en-US" sz="1800" b="1" dirty="0"/>
          </a:p>
        </p:txBody>
      </p:sp>
      <p:pic>
        <p:nvPicPr>
          <p:cNvPr id="16394" name="Picture 16" descr="CRASH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167" y="2425864"/>
            <a:ext cx="1754188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42"/>
          <p:cNvSpPr>
            <a:spLocks noChangeArrowheads="1"/>
          </p:cNvSpPr>
          <p:nvPr/>
        </p:nvSpPr>
        <p:spPr bwMode="auto">
          <a:xfrm>
            <a:off x="1380577" y="445887"/>
            <a:ext cx="62401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990000"/>
                </a:solidFill>
              </a:rPr>
              <a:t>Research in the Center for Radiative Shock Hydrodynamics (CRASH)</a:t>
            </a:r>
            <a:endParaRPr lang="en-US" b="1" dirty="0">
              <a:solidFill>
                <a:srgbClr val="990000"/>
              </a:solidFill>
            </a:endParaRPr>
          </a:p>
        </p:txBody>
      </p:sp>
      <p:pic>
        <p:nvPicPr>
          <p:cNvPr id="16396" name="Picture 44" descr="OLUG2009Drake4_c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5635" y="1899746"/>
            <a:ext cx="14382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Rectangle 46"/>
          <p:cNvSpPr>
            <a:spLocks noChangeArrowheads="1"/>
          </p:cNvSpPr>
          <p:nvPr/>
        </p:nvSpPr>
        <p:spPr bwMode="auto">
          <a:xfrm>
            <a:off x="3079697" y="3207269"/>
            <a:ext cx="2894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R Paul Drake</a:t>
            </a:r>
          </a:p>
          <a:p>
            <a:pPr algn="ctr"/>
            <a:r>
              <a:rPr lang="en-US" sz="2000" b="1" dirty="0"/>
              <a:t>University of Michigan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83941"/>
            <a:ext cx="7162800" cy="7620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CRASH 3.0 </a:t>
            </a:r>
            <a:r>
              <a:rPr lang="en-US" sz="2400" dirty="0" smtClean="0"/>
              <a:t>simulation of the simple experiment reproduces many observed aspects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70529" y="6269129"/>
            <a:ext cx="4880108" cy="380639"/>
          </a:xfrm>
          <a:solidFill>
            <a:srgbClr val="FFF52E"/>
          </a:solidFill>
        </p:spPr>
        <p:txBody>
          <a:bodyPr/>
          <a:lstStyle/>
          <a:p>
            <a:r>
              <a:rPr lang="en-US" sz="1800" dirty="0" smtClean="0"/>
              <a:t>All physics, 10 hours on 100 cores</a:t>
            </a:r>
            <a:endParaRPr lang="en-US" sz="1800" dirty="0"/>
          </a:p>
        </p:txBody>
      </p:sp>
      <p:pic>
        <p:nvPicPr>
          <p:cNvPr id="6" name="laser_state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186" y="1015080"/>
            <a:ext cx="9042858" cy="52081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6069" y="994365"/>
            <a:ext cx="3373584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Materials and refinement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4782" y="1025749"/>
            <a:ext cx="3222487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Log Density (</a:t>
            </a:r>
            <a:r>
              <a:rPr lang="en-US" sz="2000" b="1" dirty="0" err="1" smtClean="0">
                <a:solidFill>
                  <a:srgbClr val="FFFF00"/>
                </a:solidFill>
              </a:rPr>
              <a:t>g</a:t>
            </a:r>
            <a:r>
              <a:rPr lang="en-US" sz="2000" b="1" dirty="0" smtClean="0">
                <a:solidFill>
                  <a:srgbClr val="FFFF00"/>
                </a:solidFill>
              </a:rPr>
              <a:t>/cc)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166" y="2122277"/>
            <a:ext cx="3222487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Axial velocity (km/</a:t>
            </a:r>
            <a:r>
              <a:rPr lang="en-US" sz="2000" b="1" dirty="0" err="1" smtClean="0">
                <a:solidFill>
                  <a:srgbClr val="FFFF00"/>
                </a:solidFill>
              </a:rPr>
              <a:t>s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4782" y="2122277"/>
            <a:ext cx="3222487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Radial velocity (km/</a:t>
            </a:r>
            <a:r>
              <a:rPr lang="en-US" sz="2000" b="1" dirty="0" err="1" smtClean="0">
                <a:solidFill>
                  <a:srgbClr val="FFFF00"/>
                </a:solidFill>
              </a:rPr>
              <a:t>s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7166" y="3282831"/>
            <a:ext cx="307139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Log Elec. Temp. (keV)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532" y="4428031"/>
            <a:ext cx="307139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Log Ion Temp. (keV)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5879" y="3282831"/>
            <a:ext cx="307139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Log Rad. Temp. (keV)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4782" y="4450117"/>
            <a:ext cx="307139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Log Pressure (</a:t>
            </a:r>
            <a:r>
              <a:rPr lang="en-US" sz="2000" b="1" dirty="0" err="1" smtClean="0">
                <a:solidFill>
                  <a:srgbClr val="FFFF00"/>
                </a:solidFill>
              </a:rPr>
              <a:t>Gpa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shock at 13 ns looks much like the data</a:t>
            </a:r>
            <a:endParaRPr lang="en-US" sz="2400" dirty="0"/>
          </a:p>
        </p:txBody>
      </p:sp>
      <p:pic>
        <p:nvPicPr>
          <p:cNvPr id="5" name="Picture 4" descr="crash_final_sta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19" y="1180144"/>
            <a:ext cx="7885278" cy="53520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549275" y="163512"/>
            <a:ext cx="8042275" cy="731837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Helvetica" pitchFamily="84" charset="0"/>
              </a:rPr>
              <a:t>Our complex system drives such a shock </a:t>
            </a:r>
            <a:br>
              <a:rPr lang="en-US" sz="2400" dirty="0" smtClean="0">
                <a:latin typeface="Helvetica" pitchFamily="84" charset="0"/>
              </a:rPr>
            </a:br>
            <a:r>
              <a:rPr lang="en-US" sz="2400" dirty="0" smtClean="0">
                <a:latin typeface="Helvetica" pitchFamily="84" charset="0"/>
              </a:rPr>
              <a:t>into an elliptical tube</a:t>
            </a:r>
          </a:p>
        </p:txBody>
      </p:sp>
      <p:pic>
        <p:nvPicPr>
          <p:cNvPr id="2867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895350"/>
            <a:ext cx="5383212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810757" y="1562206"/>
            <a:ext cx="28203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dirty="0"/>
              <a:t>This is the system we want to predict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810757" y="2640257"/>
            <a:ext cx="2780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dirty="0"/>
              <a:t>Elliptical simulations:</a:t>
            </a:r>
            <a:r>
              <a:rPr lang="en-US" sz="1800" b="1" dirty="0" smtClean="0"/>
              <a:t> </a:t>
            </a:r>
          </a:p>
        </p:txBody>
      </p:sp>
      <p:pic>
        <p:nvPicPr>
          <p:cNvPr id="28677" name="Picture 6" descr="elliptical_radiograph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4879975"/>
            <a:ext cx="5383212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89253" y="1107030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Helvetica" pitchFamily="84" charset="0"/>
              </a:rPr>
              <a:t>Shock at 13ns in Elliptical Tube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718161" y="3334590"/>
            <a:ext cx="3333243" cy="646331"/>
          </a:xfrm>
          <a:prstGeom prst="rect">
            <a:avLst/>
          </a:prstGeom>
          <a:solidFill>
            <a:srgbClr val="FFF52E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C0D70"/>
                </a:solidFill>
              </a:rPr>
              <a:t>Van </a:t>
            </a:r>
            <a:r>
              <a:rPr lang="en-US" sz="1800" b="1" dirty="0" err="1">
                <a:solidFill>
                  <a:srgbClr val="0C0D70"/>
                </a:solidFill>
              </a:rPr>
              <a:t>der</a:t>
            </a:r>
            <a:r>
              <a:rPr lang="en-US" sz="1800" b="1" dirty="0">
                <a:solidFill>
                  <a:srgbClr val="0C0D70"/>
                </a:solidFill>
              </a:rPr>
              <a:t> </a:t>
            </a:r>
            <a:r>
              <a:rPr lang="en-US" sz="1800" b="1" dirty="0" err="1">
                <a:solidFill>
                  <a:srgbClr val="0C0D70"/>
                </a:solidFill>
              </a:rPr>
              <a:t>Holst</a:t>
            </a:r>
            <a:r>
              <a:rPr lang="en-US" sz="1800" b="1" dirty="0">
                <a:solidFill>
                  <a:srgbClr val="0C0D70"/>
                </a:solidFill>
              </a:rPr>
              <a:t> et al,</a:t>
            </a:r>
            <a:r>
              <a:rPr lang="en-US" sz="1800" b="1" dirty="0" smtClean="0">
                <a:solidFill>
                  <a:srgbClr val="0C0D70"/>
                </a:solidFill>
              </a:rPr>
              <a:t> HEDP </a:t>
            </a:r>
            <a:endParaRPr lang="en-US" sz="1800" b="1" dirty="0">
              <a:solidFill>
                <a:srgbClr val="0C0D70"/>
              </a:solidFill>
            </a:endParaRPr>
          </a:p>
          <a:p>
            <a:pPr eaLnBrk="0" hangingPunct="0"/>
            <a:r>
              <a:rPr lang="en-US" sz="1800" b="1" dirty="0">
                <a:solidFill>
                  <a:srgbClr val="0C0D70"/>
                </a:solidFill>
              </a:rPr>
              <a:t>Submitted 2011 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581903" y="4630617"/>
            <a:ext cx="3491979" cy="6463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800" b="1" dirty="0" smtClean="0">
                <a:solidFill>
                  <a:srgbClr val="800000"/>
                </a:solidFill>
              </a:rPr>
              <a:t>First experiments next month </a:t>
            </a:r>
            <a:r>
              <a:rPr lang="en-US" sz="1800" b="1" dirty="0" smtClean="0">
                <a:solidFill>
                  <a:srgbClr val="800000"/>
                </a:solidFill>
              </a:rPr>
              <a:t> Variability study in 2012 </a:t>
            </a:r>
            <a:endParaRPr lang="en-US" sz="1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177800"/>
            <a:ext cx="7162800" cy="94297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Helvetica" pitchFamily="84" charset="0"/>
              </a:rPr>
              <a:t>Our work in predictive science revolves around inputs and outputs of the code</a:t>
            </a:r>
            <a:endParaRPr lang="en-US" sz="3600" dirty="0" smtClean="0">
              <a:latin typeface="Helvetica" pitchFamily="8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819400" y="2636838"/>
            <a:ext cx="2971800" cy="1143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b="1" dirty="0">
                <a:latin typeface="Helvetica" charset="0"/>
                <a:ea typeface="ＭＳ Ｐゴシック" charset="-128"/>
                <a:cs typeface="ＭＳ Ｐゴシック" charset="-128"/>
              </a:rPr>
              <a:t>CRASH</a:t>
            </a:r>
          </a:p>
          <a:p>
            <a:pPr algn="ctr" eaLnBrk="0" hangingPunct="0">
              <a:defRPr/>
            </a:pPr>
            <a:r>
              <a:rPr lang="en-US" sz="1800" b="1" dirty="0">
                <a:latin typeface="Helvetica" charset="0"/>
                <a:ea typeface="ＭＳ Ｐゴシック" charset="-128"/>
                <a:cs typeface="ＭＳ Ｐゴシック" charset="-128"/>
              </a:rPr>
              <a:t>Radiation-Hydrodynamics</a:t>
            </a:r>
          </a:p>
          <a:p>
            <a:pPr algn="ctr" eaLnBrk="0" hangingPunct="0">
              <a:defRPr/>
            </a:pPr>
            <a:r>
              <a:rPr lang="en-US" sz="1800" b="1" dirty="0">
                <a:latin typeface="Helvetica" charset="0"/>
                <a:ea typeface="ＭＳ Ｐゴシック" charset="-128"/>
                <a:cs typeface="ＭＳ Ｐゴシック" charset="-128"/>
              </a:rPr>
              <a:t>Simulation Code</a:t>
            </a:r>
            <a:endParaRPr lang="en-US" dirty="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3429000" y="1951038"/>
            <a:ext cx="365125" cy="3651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600" b="1">
                <a:solidFill>
                  <a:srgbClr val="FFFCB1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X</a:t>
            </a:r>
            <a:r>
              <a:rPr lang="en-US" sz="1600" b="1" baseline="-25000">
                <a:solidFill>
                  <a:srgbClr val="FFFCB1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C</a:t>
            </a:r>
            <a:endParaRPr lang="en-US" sz="160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2772" name="Group 40"/>
          <p:cNvGrpSpPr>
            <a:grpSpLocks/>
          </p:cNvGrpSpPr>
          <p:nvPr/>
        </p:nvGrpSpPr>
        <p:grpSpPr bwMode="auto">
          <a:xfrm>
            <a:off x="4648200" y="1874838"/>
            <a:ext cx="365125" cy="760412"/>
            <a:chOff x="4279900" y="1828800"/>
            <a:chExt cx="365125" cy="760413"/>
          </a:xfrm>
        </p:grpSpPr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4279900" y="1828800"/>
              <a:ext cx="365125" cy="42862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rgbClr val="FFFCB1"/>
                  </a:solidFill>
                  <a:latin typeface="Lucida Grande" charset="0"/>
                  <a:ea typeface="ＭＳ Ｐゴシック" charset="-128"/>
                  <a:cs typeface="ＭＳ Ｐゴシック" charset="-128"/>
                </a:rPr>
                <a:t>θ</a:t>
              </a:r>
              <a:r>
                <a:rPr lang="en-US" sz="1600" b="1" baseline="-25000" dirty="0">
                  <a:solidFill>
                    <a:srgbClr val="FFFCB1"/>
                  </a:solidFill>
                  <a:latin typeface="Helvetica" charset="0"/>
                  <a:ea typeface="ＭＳ Ｐゴシック" charset="-128"/>
                  <a:cs typeface="ＭＳ Ｐゴシック" charset="-128"/>
                </a:rPr>
                <a:t>C</a:t>
              </a:r>
              <a:endParaRPr lang="en-US" sz="1600" baseline="-25000" dirty="0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805" name="Line 31"/>
            <p:cNvSpPr>
              <a:spLocks noChangeShapeType="1"/>
            </p:cNvSpPr>
            <p:nvPr/>
          </p:nvSpPr>
          <p:spPr bwMode="auto">
            <a:xfrm>
              <a:off x="4448175" y="2273300"/>
              <a:ext cx="0" cy="315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73" name="Line 32"/>
          <p:cNvSpPr>
            <a:spLocks noChangeShapeType="1"/>
          </p:cNvSpPr>
          <p:nvPr/>
        </p:nvSpPr>
        <p:spPr bwMode="auto">
          <a:xfrm>
            <a:off x="3581400" y="2332038"/>
            <a:ext cx="0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774" name="Group 41"/>
          <p:cNvGrpSpPr>
            <a:grpSpLocks/>
          </p:cNvGrpSpPr>
          <p:nvPr/>
        </p:nvGrpSpPr>
        <p:grpSpPr bwMode="auto">
          <a:xfrm>
            <a:off x="4038600" y="3779838"/>
            <a:ext cx="382588" cy="669925"/>
            <a:chOff x="4648200" y="3505200"/>
            <a:chExt cx="382587" cy="669925"/>
          </a:xfrm>
        </p:grpSpPr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4648200" y="3810000"/>
              <a:ext cx="382587" cy="365125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600" b="1">
                  <a:solidFill>
                    <a:srgbClr val="FFFCB1"/>
                  </a:solidFill>
                  <a:latin typeface="Helvetica" charset="0"/>
                  <a:ea typeface="ＭＳ Ｐゴシック" charset="-128"/>
                  <a:cs typeface="ＭＳ Ｐゴシック" charset="-128"/>
                </a:rPr>
                <a:t>N</a:t>
              </a:r>
              <a:r>
                <a:rPr lang="en-US" sz="1600" b="1" baseline="-25000">
                  <a:solidFill>
                    <a:srgbClr val="FFFCB1"/>
                  </a:solidFill>
                  <a:latin typeface="Helvetica" charset="0"/>
                  <a:ea typeface="ＭＳ Ｐゴシック" charset="-128"/>
                  <a:cs typeface="ＭＳ Ｐゴシック" charset="-128"/>
                </a:rPr>
                <a:t>C</a:t>
              </a:r>
              <a:r>
                <a:rPr lang="en-US" sz="1600" baseline="-25000">
                  <a:latin typeface="Helvetica" charset="0"/>
                  <a:ea typeface="ＭＳ Ｐゴシック" charset="-128"/>
                  <a:cs typeface="ＭＳ Ｐゴシック" charset="-128"/>
                </a:rPr>
                <a:t> </a:t>
              </a:r>
              <a:endParaRPr lang="en-US" sz="1600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803" name="Line 34"/>
            <p:cNvSpPr>
              <a:spLocks noChangeShapeType="1"/>
            </p:cNvSpPr>
            <p:nvPr/>
          </p:nvSpPr>
          <p:spPr bwMode="auto">
            <a:xfrm>
              <a:off x="4800600" y="3505200"/>
              <a:ext cx="0" cy="315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75" name="Text Box 35"/>
          <p:cNvSpPr txBox="1">
            <a:spLocks noChangeArrowheads="1"/>
          </p:cNvSpPr>
          <p:nvPr/>
        </p:nvSpPr>
        <p:spPr bwMode="auto">
          <a:xfrm>
            <a:off x="882650" y="4578350"/>
            <a:ext cx="317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Helvetica" pitchFamily="84" charset="0"/>
            </a:endParaRPr>
          </a:p>
        </p:txBody>
      </p:sp>
      <p:sp>
        <p:nvSpPr>
          <p:cNvPr id="32776" name="Text Box 36"/>
          <p:cNvSpPr txBox="1">
            <a:spLocks noChangeArrowheads="1"/>
          </p:cNvSpPr>
          <p:nvPr/>
        </p:nvSpPr>
        <p:spPr bwMode="auto">
          <a:xfrm>
            <a:off x="992188" y="4619625"/>
            <a:ext cx="342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latin typeface="Helvetica" pitchFamily="84" charset="0"/>
              </a:rPr>
              <a:t>X - Experiment parameters</a:t>
            </a:r>
          </a:p>
          <a:p>
            <a:pPr eaLnBrk="0" hangingPunct="0"/>
            <a:r>
              <a:rPr lang="en-US" sz="1800" b="1">
                <a:latin typeface="Helvetica" pitchFamily="84" charset="0"/>
              </a:rPr>
              <a:t>θ - Physical Constants</a:t>
            </a:r>
          </a:p>
          <a:p>
            <a:pPr eaLnBrk="0" hangingPunct="0"/>
            <a:r>
              <a:rPr lang="en-US" sz="1800" b="1">
                <a:latin typeface="Helvetica" pitchFamily="84" charset="0"/>
              </a:rPr>
              <a:t>N - Numerical Parameters</a:t>
            </a:r>
          </a:p>
        </p:txBody>
      </p:sp>
      <p:grpSp>
        <p:nvGrpSpPr>
          <p:cNvPr id="32777" name="Group 46"/>
          <p:cNvGrpSpPr>
            <a:grpSpLocks/>
          </p:cNvGrpSpPr>
          <p:nvPr/>
        </p:nvGrpSpPr>
        <p:grpSpPr bwMode="auto">
          <a:xfrm>
            <a:off x="569913" y="2095500"/>
            <a:ext cx="365125" cy="682625"/>
            <a:chOff x="1122634" y="1598613"/>
            <a:chExt cx="365125" cy="682625"/>
          </a:xfrm>
        </p:grpSpPr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1122634" y="1598613"/>
              <a:ext cx="365125" cy="365125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FFFCB1"/>
                  </a:solidFill>
                  <a:latin typeface="Helvetica" charset="0"/>
                  <a:ea typeface="ＭＳ Ｐゴシック" charset="-128"/>
                  <a:cs typeface="ＭＳ Ｐゴシック" charset="-128"/>
                </a:rPr>
                <a:t>X</a:t>
              </a:r>
              <a:r>
                <a:rPr lang="en-US" sz="1600" b="1" baseline="-25000" dirty="0">
                  <a:solidFill>
                    <a:srgbClr val="FFFCB1"/>
                  </a:solidFill>
                  <a:latin typeface="Helvetica" charset="0"/>
                  <a:ea typeface="ＭＳ Ｐゴシック" charset="-128"/>
                  <a:cs typeface="ＭＳ Ｐゴシック" charset="-128"/>
                </a:rPr>
                <a:t>H</a:t>
              </a:r>
              <a:endParaRPr lang="en-US" sz="1600" dirty="0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801" name="Line 16"/>
            <p:cNvSpPr>
              <a:spLocks noChangeShapeType="1"/>
            </p:cNvSpPr>
            <p:nvPr/>
          </p:nvSpPr>
          <p:spPr bwMode="auto">
            <a:xfrm>
              <a:off x="1305196" y="1965325"/>
              <a:ext cx="0" cy="315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778" name="Group 47"/>
          <p:cNvGrpSpPr>
            <a:grpSpLocks/>
          </p:cNvGrpSpPr>
          <p:nvPr/>
        </p:nvGrpSpPr>
        <p:grpSpPr bwMode="auto">
          <a:xfrm>
            <a:off x="1824038" y="3086100"/>
            <a:ext cx="974725" cy="369888"/>
            <a:chOff x="4083050" y="2430463"/>
            <a:chExt cx="974725" cy="369887"/>
          </a:xfrm>
        </p:grpSpPr>
        <p:sp>
          <p:nvSpPr>
            <p:cNvPr id="32797" name="Line 23"/>
            <p:cNvSpPr>
              <a:spLocks noChangeShapeType="1"/>
            </p:cNvSpPr>
            <p:nvPr/>
          </p:nvSpPr>
          <p:spPr bwMode="auto">
            <a:xfrm>
              <a:off x="4083050" y="2624138"/>
              <a:ext cx="320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8" name="Rectangle 24"/>
            <p:cNvSpPr>
              <a:spLocks noChangeArrowheads="1"/>
            </p:cNvSpPr>
            <p:nvPr/>
          </p:nvSpPr>
          <p:spPr bwMode="auto">
            <a:xfrm>
              <a:off x="4406900" y="2430463"/>
              <a:ext cx="3857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9365"/>
                  </a:solidFill>
                  <a:latin typeface="Helvetica" pitchFamily="84" charset="0"/>
                </a:rPr>
                <a:t>Y</a:t>
              </a:r>
              <a:r>
                <a:rPr lang="en-US" sz="1800" b="1" baseline="-25000">
                  <a:solidFill>
                    <a:srgbClr val="009365"/>
                  </a:solidFill>
                  <a:latin typeface="Helvetica" pitchFamily="84" charset="0"/>
                </a:rPr>
                <a:t>HP</a:t>
              </a:r>
              <a:endParaRPr lang="en-US" sz="1600">
                <a:solidFill>
                  <a:srgbClr val="00FF00"/>
                </a:solidFill>
                <a:latin typeface="Helvetica" pitchFamily="84" charset="0"/>
              </a:endParaRPr>
            </a:p>
          </p:txBody>
        </p:sp>
        <p:sp>
          <p:nvSpPr>
            <p:cNvPr id="32799" name="Line 25"/>
            <p:cNvSpPr>
              <a:spLocks noChangeShapeType="1"/>
            </p:cNvSpPr>
            <p:nvPr/>
          </p:nvSpPr>
          <p:spPr bwMode="auto">
            <a:xfrm>
              <a:off x="4795838" y="2624138"/>
              <a:ext cx="261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779" name="Group 49"/>
          <p:cNvGrpSpPr>
            <a:grpSpLocks/>
          </p:cNvGrpSpPr>
          <p:nvPr/>
        </p:nvGrpSpPr>
        <p:grpSpPr bwMode="auto">
          <a:xfrm>
            <a:off x="5867400" y="3017838"/>
            <a:ext cx="765175" cy="369887"/>
            <a:chOff x="6442075" y="2439988"/>
            <a:chExt cx="765175" cy="369887"/>
          </a:xfrm>
        </p:grpSpPr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6442075" y="2624138"/>
              <a:ext cx="204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6680200" y="2439988"/>
              <a:ext cx="3206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>
                  <a:latin typeface="Helvetica" pitchFamily="84" charset="0"/>
                </a:rPr>
                <a:t>Y</a:t>
              </a:r>
              <a:r>
                <a:rPr lang="en-US" sz="1800" baseline="-25000">
                  <a:latin typeface="Helvetica" pitchFamily="84" charset="0"/>
                </a:rPr>
                <a:t>C</a:t>
              </a:r>
              <a:endParaRPr lang="en-US" sz="1600">
                <a:latin typeface="Helvetica" pitchFamily="84" charset="0"/>
              </a:endParaRPr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7023100" y="2624138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780" name="Group 51"/>
          <p:cNvGrpSpPr>
            <a:grpSpLocks/>
          </p:cNvGrpSpPr>
          <p:nvPr/>
        </p:nvGrpSpPr>
        <p:grpSpPr bwMode="auto">
          <a:xfrm>
            <a:off x="8153400" y="3017838"/>
            <a:ext cx="625475" cy="369887"/>
            <a:chOff x="7842250" y="2460625"/>
            <a:chExt cx="625475" cy="369888"/>
          </a:xfrm>
        </p:grpSpPr>
        <p:sp>
          <p:nvSpPr>
            <p:cNvPr id="32792" name="Line 29"/>
            <p:cNvSpPr>
              <a:spLocks noChangeShapeType="1"/>
            </p:cNvSpPr>
            <p:nvPr/>
          </p:nvSpPr>
          <p:spPr bwMode="auto">
            <a:xfrm>
              <a:off x="7842250" y="2624138"/>
              <a:ext cx="320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3" name="Rectangle 30"/>
            <p:cNvSpPr>
              <a:spLocks noChangeArrowheads="1"/>
            </p:cNvSpPr>
            <p:nvPr/>
          </p:nvSpPr>
          <p:spPr bwMode="auto">
            <a:xfrm>
              <a:off x="8147050" y="2460625"/>
              <a:ext cx="3206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FF3300"/>
                  </a:solidFill>
                  <a:latin typeface="Helvetica" pitchFamily="84" charset="0"/>
                </a:rPr>
                <a:t>Y</a:t>
              </a:r>
              <a:r>
                <a:rPr lang="en-US" sz="1800" b="1" baseline="-25000">
                  <a:solidFill>
                    <a:srgbClr val="FF3300"/>
                  </a:solidFill>
                  <a:latin typeface="Helvetica" pitchFamily="84" charset="0"/>
                </a:rPr>
                <a:t>S</a:t>
              </a:r>
              <a:endParaRPr lang="en-US" sz="1600" b="1">
                <a:solidFill>
                  <a:srgbClr val="FF3300"/>
                </a:solidFill>
                <a:latin typeface="Helvetica" pitchFamily="84" charset="0"/>
              </a:endParaRPr>
            </a:p>
          </p:txBody>
        </p:sp>
      </p:grp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629400" y="2709863"/>
            <a:ext cx="1447800" cy="914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600" dirty="0">
                <a:latin typeface="Helvetica" charset="0"/>
                <a:ea typeface="ＭＳ Ｐゴシック" charset="-128"/>
                <a:cs typeface="ＭＳ Ｐゴシック" charset="-128"/>
              </a:rPr>
              <a:t>CRASH</a:t>
            </a:r>
          </a:p>
          <a:p>
            <a:pPr algn="ctr" eaLnBrk="0" hangingPunct="0">
              <a:defRPr/>
            </a:pPr>
            <a:r>
              <a:rPr lang="en-US" sz="1600" dirty="0">
                <a:latin typeface="Helvetica" charset="0"/>
                <a:ea typeface="ＭＳ Ｐゴシック" charset="-128"/>
                <a:cs typeface="ＭＳ Ｐゴシック" charset="-128"/>
              </a:rPr>
              <a:t>Post-Processor</a:t>
            </a:r>
            <a:endParaRPr lang="en-US" dirty="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2782" name="Group 52"/>
          <p:cNvGrpSpPr>
            <a:grpSpLocks/>
          </p:cNvGrpSpPr>
          <p:nvPr/>
        </p:nvGrpSpPr>
        <p:grpSpPr bwMode="auto">
          <a:xfrm>
            <a:off x="6705600" y="2027238"/>
            <a:ext cx="365125" cy="682625"/>
            <a:chOff x="852488" y="1598613"/>
            <a:chExt cx="365125" cy="682625"/>
          </a:xfrm>
        </p:grpSpPr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852488" y="1598613"/>
              <a:ext cx="365125" cy="365125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600" b="1">
                  <a:solidFill>
                    <a:srgbClr val="FFFCB1"/>
                  </a:solidFill>
                  <a:latin typeface="Helvetica" charset="0"/>
                  <a:ea typeface="ＭＳ Ｐゴシック" charset="-128"/>
                  <a:cs typeface="ＭＳ Ｐゴシック" charset="-128"/>
                </a:rPr>
                <a:t>X</a:t>
              </a:r>
              <a:r>
                <a:rPr lang="en-US" sz="1600" b="1" baseline="-25000">
                  <a:solidFill>
                    <a:srgbClr val="FFFCB1"/>
                  </a:solidFill>
                  <a:latin typeface="Helvetica" charset="0"/>
                  <a:ea typeface="ＭＳ Ｐゴシック" charset="-128"/>
                  <a:cs typeface="ＭＳ Ｐゴシック" charset="-128"/>
                </a:rPr>
                <a:t>R</a:t>
              </a:r>
              <a:endParaRPr lang="en-US" sz="1600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791" name="Line 16"/>
            <p:cNvSpPr>
              <a:spLocks noChangeShapeType="1"/>
            </p:cNvSpPr>
            <p:nvPr/>
          </p:nvSpPr>
          <p:spPr bwMode="auto">
            <a:xfrm>
              <a:off x="1035050" y="1965325"/>
              <a:ext cx="0" cy="315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783" name="Group 42"/>
          <p:cNvGrpSpPr>
            <a:grpSpLocks/>
          </p:cNvGrpSpPr>
          <p:nvPr/>
        </p:nvGrpSpPr>
        <p:grpSpPr bwMode="auto">
          <a:xfrm>
            <a:off x="7620000" y="1951038"/>
            <a:ext cx="365125" cy="760412"/>
            <a:chOff x="4279900" y="1828800"/>
            <a:chExt cx="365125" cy="760413"/>
          </a:xfrm>
        </p:grpSpPr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4279900" y="1828800"/>
              <a:ext cx="365125" cy="42862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>
                  <a:solidFill>
                    <a:srgbClr val="FFFCB1"/>
                  </a:solidFill>
                  <a:latin typeface="Lucida Grande" charset="0"/>
                  <a:ea typeface="ＭＳ Ｐゴシック" charset="-128"/>
                  <a:cs typeface="ＭＳ Ｐゴシック" charset="-128"/>
                </a:rPr>
                <a:t>θ</a:t>
              </a:r>
              <a:r>
                <a:rPr lang="en-US" sz="1600" b="1" baseline="-25000">
                  <a:solidFill>
                    <a:srgbClr val="FFFCB1"/>
                  </a:solidFill>
                  <a:latin typeface="Helvetica" charset="0"/>
                  <a:ea typeface="ＭＳ Ｐゴシック" charset="-128"/>
                  <a:cs typeface="ＭＳ Ｐゴシック" charset="-128"/>
                </a:rPr>
                <a:t>R</a:t>
              </a:r>
              <a:endParaRPr lang="en-US" sz="1600" baseline="-25000"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789" name="Line 31"/>
            <p:cNvSpPr>
              <a:spLocks noChangeShapeType="1"/>
            </p:cNvSpPr>
            <p:nvPr/>
          </p:nvSpPr>
          <p:spPr bwMode="auto">
            <a:xfrm>
              <a:off x="4448175" y="2273300"/>
              <a:ext cx="0" cy="315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84" name="Text Box 36"/>
          <p:cNvSpPr txBox="1">
            <a:spLocks noChangeArrowheads="1"/>
          </p:cNvSpPr>
          <p:nvPr/>
        </p:nvSpPr>
        <p:spPr bwMode="auto">
          <a:xfrm>
            <a:off x="4532313" y="4630738"/>
            <a:ext cx="3733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srgbClr val="FF3300"/>
                </a:solidFill>
                <a:latin typeface="Helvetica" pitchFamily="84" charset="0"/>
              </a:rPr>
              <a:t>Y - Results passed forward and/or analyzed with data by statistical methods</a:t>
            </a:r>
            <a:r>
              <a:rPr lang="en-US" sz="1800" b="1">
                <a:latin typeface="Helvetica" pitchFamily="84" charset="0"/>
              </a:rPr>
              <a:t> </a:t>
            </a:r>
            <a:endParaRPr lang="en-US" sz="2000" b="1">
              <a:latin typeface="Helvetica" pitchFamily="84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249363" y="2111375"/>
            <a:ext cx="365125" cy="3651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rgbClr val="FFFCB1"/>
                </a:solidFill>
                <a:latin typeface="Lucida Grande" charset="0"/>
                <a:ea typeface="ＭＳ Ｐゴシック" charset="-128"/>
                <a:cs typeface="ＭＳ Ｐゴシック" charset="-128"/>
              </a:rPr>
              <a:t>θ</a:t>
            </a:r>
            <a:r>
              <a:rPr lang="en-US" sz="1600" b="1" baseline="-25000" dirty="0">
                <a:solidFill>
                  <a:srgbClr val="FFFCB1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H</a:t>
            </a:r>
            <a:endParaRPr lang="en-US" sz="1600" dirty="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6" name="Line 16"/>
          <p:cNvSpPr>
            <a:spLocks noChangeShapeType="1"/>
          </p:cNvSpPr>
          <p:nvPr/>
        </p:nvSpPr>
        <p:spPr bwMode="auto">
          <a:xfrm>
            <a:off x="1431925" y="2478088"/>
            <a:ext cx="0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285750" y="2781300"/>
            <a:ext cx="1641475" cy="914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600" dirty="0">
                <a:latin typeface="Helvetica" charset="0"/>
                <a:ea typeface="ＭＳ Ｐゴシック" charset="-128"/>
                <a:cs typeface="ＭＳ Ｐゴシック" charset="-128"/>
              </a:rPr>
              <a:t>Laser Deposition</a:t>
            </a:r>
          </a:p>
          <a:p>
            <a:pPr algn="ctr" eaLnBrk="0" hangingPunct="0">
              <a:defRPr/>
            </a:pPr>
            <a:r>
              <a:rPr lang="en-US" sz="1600" dirty="0">
                <a:latin typeface="Helvetica" charset="0"/>
                <a:ea typeface="ＭＳ Ｐゴシック" charset="-128"/>
                <a:cs typeface="ＭＳ Ｐゴシック" charset="-128"/>
              </a:rPr>
              <a:t>Processor</a:t>
            </a:r>
            <a:endParaRPr lang="en-US" dirty="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 bwMode="auto">
          <a:xfrm>
            <a:off x="341313" y="107950"/>
            <a:ext cx="8643937" cy="984250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Helvetica" pitchFamily="84" charset="0"/>
              </a:rPr>
              <a:t>Our inputs and outputs reflect the specifics of our experimental </a:t>
            </a:r>
            <a:r>
              <a:rPr lang="en-US" sz="2400" dirty="0" smtClean="0">
                <a:latin typeface="Helvetica" pitchFamily="84" charset="0"/>
              </a:rPr>
              <a:t>system</a:t>
            </a:r>
            <a:endParaRPr lang="en-US" sz="2400" dirty="0">
              <a:latin typeface="Helvetica" pitchFamily="84" charset="0"/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body" sz="half" idx="1"/>
          </p:nvPr>
        </p:nvSpPr>
        <p:spPr>
          <a:xfrm>
            <a:off x="4384675" y="1244600"/>
            <a:ext cx="4587875" cy="4343400"/>
          </a:xfrm>
        </p:spPr>
        <p:txBody>
          <a:bodyPr/>
          <a:lstStyle/>
          <a:p>
            <a:pPr eaLnBrk="1" hangingPunct="1"/>
            <a:r>
              <a:rPr lang="en-US" sz="2200" dirty="0">
                <a:solidFill>
                  <a:srgbClr val="0C0D70"/>
                </a:solidFill>
                <a:latin typeface="Helvetica" pitchFamily="84" charset="0"/>
              </a:rPr>
              <a:t>Outputs (</a:t>
            </a:r>
            <a:r>
              <a:rPr lang="en-US" sz="2200" dirty="0" err="1">
                <a:solidFill>
                  <a:srgbClr val="0C0D70"/>
                </a:solidFill>
                <a:latin typeface="Helvetica" pitchFamily="84" charset="0"/>
              </a:rPr>
              <a:t>y</a:t>
            </a:r>
            <a:r>
              <a:rPr lang="en-US" sz="2200" dirty="0">
                <a:solidFill>
                  <a:srgbClr val="0C0D70"/>
                </a:solidFill>
                <a:latin typeface="Helvetica" pitchFamily="84" charset="0"/>
              </a:rPr>
              <a:t>) </a:t>
            </a:r>
          </a:p>
          <a:p>
            <a:pPr lvl="1" eaLnBrk="1" hangingPunct="1"/>
            <a:r>
              <a:rPr lang="en-US" sz="2000" dirty="0">
                <a:solidFill>
                  <a:srgbClr val="0C0D70"/>
                </a:solidFill>
                <a:latin typeface="Helvetica" pitchFamily="84" charset="0"/>
              </a:rPr>
              <a:t>Integrated Metrics</a:t>
            </a:r>
          </a:p>
          <a:p>
            <a:pPr lvl="2" eaLnBrk="1" hangingPunct="1"/>
            <a:r>
              <a:rPr lang="en-US" dirty="0">
                <a:solidFill>
                  <a:srgbClr val="0C0D70"/>
                </a:solidFill>
                <a:latin typeface="Helvetica" pitchFamily="84" charset="0"/>
              </a:rPr>
              <a:t>Shock location (SL)</a:t>
            </a:r>
          </a:p>
          <a:p>
            <a:pPr lvl="2" eaLnBrk="1" hangingPunct="1"/>
            <a:r>
              <a:rPr lang="en-US" dirty="0">
                <a:solidFill>
                  <a:srgbClr val="0C0D70"/>
                </a:solidFill>
                <a:latin typeface="Helvetica" pitchFamily="84" charset="0"/>
              </a:rPr>
              <a:t>Axial centroid of dense Xe (AC)</a:t>
            </a:r>
          </a:p>
          <a:p>
            <a:pPr lvl="2" eaLnBrk="1" hangingPunct="1"/>
            <a:r>
              <a:rPr lang="en-US" dirty="0">
                <a:solidFill>
                  <a:srgbClr val="0C0D70"/>
                </a:solidFill>
                <a:latin typeface="Helvetica" pitchFamily="84" charset="0"/>
              </a:rPr>
              <a:t>Area of dense Xe (A</a:t>
            </a:r>
            <a:r>
              <a:rPr lang="en-US" dirty="0" smtClean="0">
                <a:solidFill>
                  <a:srgbClr val="0C0D70"/>
                </a:solidFill>
                <a:latin typeface="Helvetica" pitchFamily="84" charset="0"/>
              </a:rPr>
              <a:t>)</a:t>
            </a:r>
          </a:p>
          <a:p>
            <a:pPr lvl="2" eaLnBrk="1" hangingPunct="1"/>
            <a:r>
              <a:rPr lang="en-US" dirty="0" smtClean="0">
                <a:solidFill>
                  <a:srgbClr val="0C0D70"/>
                </a:solidFill>
                <a:latin typeface="Helvetica" pitchFamily="84" charset="0"/>
              </a:rPr>
              <a:t>Radial moments</a:t>
            </a:r>
          </a:p>
          <a:p>
            <a:pPr lvl="1" eaLnBrk="1" hangingPunct="1"/>
            <a:r>
              <a:rPr lang="en-US" sz="2000" dirty="0">
                <a:solidFill>
                  <a:srgbClr val="0C0D70"/>
                </a:solidFill>
                <a:latin typeface="Helvetica" pitchFamily="84" charset="0"/>
              </a:rPr>
              <a:t>Shock breakout time (BOT)</a:t>
            </a:r>
          </a:p>
          <a:p>
            <a:pPr eaLnBrk="1" hangingPunct="1"/>
            <a:endParaRPr lang="en-US" dirty="0">
              <a:latin typeface="Helvetica" pitchFamily="84" charset="0"/>
            </a:endParaRPr>
          </a:p>
        </p:txBody>
      </p:sp>
      <p:sp>
        <p:nvSpPr>
          <p:cNvPr id="43011" name="Rectangle 4"/>
          <p:cNvSpPr>
            <a:spLocks noGrp="1"/>
          </p:cNvSpPr>
          <p:nvPr>
            <p:ph type="body" sz="half" idx="2"/>
          </p:nvPr>
        </p:nvSpPr>
        <p:spPr>
          <a:xfrm>
            <a:off x="509897" y="1663226"/>
            <a:ext cx="4209191" cy="4612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>
                <a:solidFill>
                  <a:srgbClr val="0C0D70"/>
                </a:solidFill>
                <a:latin typeface="Helvetica" pitchFamily="84" charset="0"/>
              </a:rPr>
              <a:t>Experimental</a:t>
            </a:r>
            <a:r>
              <a:rPr lang="en-US" sz="2200" dirty="0" smtClean="0">
                <a:solidFill>
                  <a:srgbClr val="0C0D70"/>
                </a:solidFill>
                <a:latin typeface="Helvetica" pitchFamily="84" charset="0"/>
              </a:rPr>
              <a:t> (</a:t>
            </a:r>
            <a:r>
              <a:rPr lang="en-US" sz="2200" dirty="0" err="1">
                <a:solidFill>
                  <a:srgbClr val="0C0D70"/>
                </a:solidFill>
                <a:latin typeface="Helvetica" pitchFamily="84" charset="0"/>
              </a:rPr>
              <a:t>x</a:t>
            </a:r>
            <a:r>
              <a:rPr lang="en-US" sz="2200" dirty="0">
                <a:solidFill>
                  <a:srgbClr val="0C0D70"/>
                </a:solidFill>
                <a:latin typeface="Helvetica" pitchFamily="84" charset="0"/>
              </a:rPr>
              <a:t>)</a:t>
            </a:r>
            <a:endParaRPr lang="en-US" sz="2200" dirty="0" smtClean="0">
              <a:solidFill>
                <a:srgbClr val="0C0D70"/>
              </a:solidFill>
              <a:latin typeface="Helvetica" pitchFamily="84" charset="0"/>
            </a:endParaRP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solidFill>
                  <a:srgbClr val="0C0D70"/>
                </a:solidFill>
                <a:latin typeface="Helvetica" pitchFamily="84" charset="0"/>
              </a:rPr>
              <a:t>Laser </a:t>
            </a:r>
            <a:r>
              <a:rPr lang="en-US" dirty="0">
                <a:solidFill>
                  <a:srgbClr val="0C0D70"/>
                </a:solidFill>
                <a:latin typeface="Helvetica" pitchFamily="84" charset="0"/>
              </a:rPr>
              <a:t>energy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>
                <a:solidFill>
                  <a:srgbClr val="0C0D70"/>
                </a:solidFill>
                <a:latin typeface="Helvetica" pitchFamily="84" charset="0"/>
              </a:rPr>
              <a:t>Be disk thickness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>
                <a:solidFill>
                  <a:srgbClr val="0C0D70"/>
                </a:solidFill>
                <a:latin typeface="Helvetica" pitchFamily="84" charset="0"/>
              </a:rPr>
              <a:t>Xe fill gas pressure</a:t>
            </a:r>
            <a:endParaRPr lang="en-US" sz="2000" dirty="0" smtClean="0">
              <a:solidFill>
                <a:srgbClr val="0C0D70"/>
              </a:solidFill>
              <a:latin typeface="Helvetica" pitchFamily="84" charset="0"/>
            </a:endParaRPr>
          </a:p>
          <a:p>
            <a:pPr eaLnBrk="1" hangingPunct="1"/>
            <a:r>
              <a:rPr lang="en-US" sz="2200" dirty="0" smtClean="0">
                <a:solidFill>
                  <a:srgbClr val="0C0D70"/>
                </a:solidFill>
                <a:latin typeface="Helvetica" pitchFamily="84" charset="0"/>
              </a:rPr>
              <a:t>Model </a:t>
            </a:r>
            <a:r>
              <a:rPr lang="en-US" sz="2200" dirty="0">
                <a:solidFill>
                  <a:srgbClr val="0C0D70"/>
                </a:solidFill>
                <a:latin typeface="Helvetica" pitchFamily="84" charset="0"/>
              </a:rPr>
              <a:t>parameters (</a:t>
            </a:r>
            <a:r>
              <a:rPr lang="en-US" sz="2200" dirty="0" err="1">
                <a:solidFill>
                  <a:srgbClr val="0C0D70"/>
                </a:solidFill>
                <a:latin typeface="Symbol Proportional BT" pitchFamily="84" charset="2"/>
                <a:ea typeface="Symbol Proportional BT" pitchFamily="84" charset="2"/>
                <a:cs typeface="Symbol Proportional BT" pitchFamily="84" charset="2"/>
                <a:sym typeface="Symbol" pitchFamily="84" charset="2"/>
              </a:rPr>
              <a:t></a:t>
            </a:r>
            <a:r>
              <a:rPr lang="en-US" sz="2200" dirty="0">
                <a:solidFill>
                  <a:srgbClr val="0C0D70"/>
                </a:solidFill>
                <a:latin typeface="Helvetica" pitchFamily="84" charset="0"/>
              </a:rPr>
              <a:t>)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>
                <a:solidFill>
                  <a:srgbClr val="0C0D70"/>
                </a:solidFill>
                <a:latin typeface="Helvetica" pitchFamily="84" charset="0"/>
              </a:rPr>
              <a:t>Vary with </a:t>
            </a:r>
            <a:r>
              <a:rPr lang="en-US" dirty="0" smtClean="0">
                <a:solidFill>
                  <a:srgbClr val="0C0D70"/>
                </a:solidFill>
                <a:latin typeface="Helvetica" pitchFamily="84" charset="0"/>
              </a:rPr>
              <a:t>model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solidFill>
                  <a:srgbClr val="0C0D70"/>
                </a:solidFill>
                <a:latin typeface="Helvetica" pitchFamily="84" charset="0"/>
              </a:rPr>
              <a:t>Examples: </a:t>
            </a:r>
          </a:p>
          <a:p>
            <a:pPr lvl="2" eaLnBrk="1" hangingPunct="1">
              <a:spcBef>
                <a:spcPts val="300"/>
              </a:spcBef>
            </a:pPr>
            <a:r>
              <a:rPr lang="en-US" dirty="0" smtClean="0">
                <a:solidFill>
                  <a:srgbClr val="0C0D70"/>
                </a:solidFill>
                <a:latin typeface="Helvetica" pitchFamily="84" charset="0"/>
              </a:rPr>
              <a:t>electron flux limiter, laser energy scale factor, </a:t>
            </a:r>
          </a:p>
          <a:p>
            <a:pPr lvl="2" eaLnBrk="1" hangingPunct="1">
              <a:spcBef>
                <a:spcPts val="300"/>
              </a:spcBef>
            </a:pPr>
            <a:r>
              <a:rPr lang="en-US" dirty="0" smtClean="0">
                <a:solidFill>
                  <a:srgbClr val="0C0D70"/>
                </a:solidFill>
                <a:latin typeface="Helvetica" pitchFamily="84" charset="0"/>
              </a:rPr>
              <a:t>opacity or group scale </a:t>
            </a:r>
            <a:r>
              <a:rPr lang="en-US" dirty="0" smtClean="0">
                <a:solidFill>
                  <a:srgbClr val="0C0D70"/>
                </a:solidFill>
                <a:latin typeface="Helvetica" pitchFamily="84" charset="0"/>
              </a:rPr>
              <a:t>factor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rgbClr val="0C0D70"/>
                </a:solidFill>
                <a:latin typeface="Helvetica" pitchFamily="84" charset="0"/>
              </a:rPr>
              <a:t>Form of model 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solidFill>
                  <a:srgbClr val="0C0D70"/>
                </a:solidFill>
                <a:latin typeface="Helvetica" pitchFamily="84" charset="0"/>
              </a:rPr>
              <a:t>e.g. 2D </a:t>
            </a:r>
            <a:r>
              <a:rPr lang="en-US" dirty="0" err="1" smtClean="0">
                <a:solidFill>
                  <a:srgbClr val="0C0D70"/>
                </a:solidFill>
                <a:latin typeface="Helvetica" pitchFamily="84" charset="0"/>
              </a:rPr>
              <a:t>vs</a:t>
            </a:r>
            <a:r>
              <a:rPr lang="en-US" dirty="0" smtClean="0">
                <a:solidFill>
                  <a:srgbClr val="0C0D70"/>
                </a:solidFill>
                <a:latin typeface="Helvetica" pitchFamily="84" charset="0"/>
              </a:rPr>
              <a:t> 3D</a:t>
            </a:r>
            <a:endParaRPr lang="en-US" dirty="0" smtClean="0">
              <a:solidFill>
                <a:srgbClr val="0C0D70"/>
              </a:solidFill>
              <a:latin typeface="Helvetica" pitchFamily="84" charset="0"/>
            </a:endParaRPr>
          </a:p>
          <a:p>
            <a:pPr eaLnBrk="1" hangingPunct="1"/>
            <a:endParaRPr lang="en-US" dirty="0">
              <a:latin typeface="Helvetica" pitchFamily="84" charset="0"/>
            </a:endParaRPr>
          </a:p>
        </p:txBody>
      </p:sp>
      <p:grpSp>
        <p:nvGrpSpPr>
          <p:cNvPr id="43012" name="Group 9"/>
          <p:cNvGrpSpPr>
            <a:grpSpLocks/>
          </p:cNvGrpSpPr>
          <p:nvPr/>
        </p:nvGrpSpPr>
        <p:grpSpPr bwMode="auto">
          <a:xfrm>
            <a:off x="4925855" y="3898510"/>
            <a:ext cx="2926730" cy="2675077"/>
            <a:chOff x="192" y="1797"/>
            <a:chExt cx="2269" cy="2525"/>
          </a:xfrm>
        </p:grpSpPr>
        <p:pic>
          <p:nvPicPr>
            <p:cNvPr id="43013" name="Picture 5" descr="Radiograph_expt_cropp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797"/>
              <a:ext cx="2269" cy="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632" y="2403"/>
              <a:ext cx="239" cy="385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22336A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8" y="2352"/>
              <a:ext cx="2064" cy="481"/>
            </a:xfrm>
            <a:prstGeom prst="rect">
              <a:avLst/>
            </a:prstGeom>
            <a:noFill/>
            <a:ln>
              <a:solidFill>
                <a:srgbClr val="00FFF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22336A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728" y="2588"/>
              <a:ext cx="51" cy="53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22336A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766167" y="117717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C0D70"/>
                </a:solidFill>
                <a:latin typeface="Helvetica" pitchFamily="84" charset="0"/>
              </a:rPr>
              <a:t>Inputs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18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549275" y="264654"/>
            <a:ext cx="8042275" cy="915337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Helvetica" pitchFamily="84" charset="0"/>
              </a:rPr>
              <a:t>We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Helvetica" pitchFamily="84" charset="0"/>
              </a:rPr>
              <a:t> draw conclusions by comparing run sets in which we vary the inputs with experimental outputs</a:t>
            </a:r>
            <a:endParaRPr lang="en-US" sz="2400" dirty="0" smtClean="0">
              <a:latin typeface="Helvetica" pitchFamily="84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549275" y="1359800"/>
            <a:ext cx="8042275" cy="4583800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Helvetica" pitchFamily="84" charset="0"/>
            </a:endParaRPr>
          </a:p>
          <a:p>
            <a:pPr lvl="1" eaLnBrk="1" hangingPunct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Helvetica" pitchFamily="84" charset="0"/>
              </a:rPr>
              <a:t>Typical multi-D run sets are 128 runs, limited by available cycles </a:t>
            </a:r>
          </a:p>
          <a:p>
            <a:pPr lvl="1" eaLnBrk="1" hangingPunct="1"/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Helvetica" pitchFamily="84" charset="0"/>
            </a:endParaRPr>
          </a:p>
          <a:p>
            <a:pPr lvl="1" eaLnBrk="1" hangingPunct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Helvetica" pitchFamily="84" charset="0"/>
              </a:rPr>
              <a:t>Run sets are space-filling Latin Hypercube designs </a:t>
            </a:r>
          </a:p>
          <a:p>
            <a:pPr lvl="1" eaLnBrk="1" hangingPunct="1"/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Helvetica" pitchFamily="84" charset="0"/>
            </a:endParaRPr>
          </a:p>
          <a:p>
            <a:pPr lvl="1" eaLnBrk="1" hangingPunct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Helvetica" pitchFamily="84" charset="0"/>
              </a:rPr>
              <a:t>Current analysis is via Gaussian-process Bayesian modeling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Helvetica" pitchFamily="8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7959" y="4517991"/>
            <a:ext cx="559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C0D70"/>
                </a:solidFill>
                <a:latin typeface="Helvetica" pitchFamily="84" charset="0"/>
              </a:rPr>
              <a:t>(Sorry for the opaque jargon – no time to explain)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81000" y="3276600"/>
            <a:ext cx="5181600" cy="1219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2019302" y="3162298"/>
            <a:ext cx="381001" cy="152403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571501" y="2933699"/>
            <a:ext cx="838199" cy="1524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3429001" y="4495801"/>
            <a:ext cx="1219200" cy="304798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0"/>
          </p:cNvCxnSpPr>
          <p:nvPr/>
        </p:nvCxnSpPr>
        <p:spPr>
          <a:xfrm rot="16200000" flipV="1">
            <a:off x="5099005" y="4121196"/>
            <a:ext cx="742891" cy="272898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838200" y="4648200"/>
            <a:ext cx="457201" cy="1524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90" y="107950"/>
            <a:ext cx="8966479" cy="1035050"/>
          </a:xfrm>
        </p:spPr>
        <p:txBody>
          <a:bodyPr/>
          <a:lstStyle/>
          <a:p>
            <a:r>
              <a:rPr lang="en-US" sz="2400" dirty="0" smtClean="0"/>
              <a:t>We use a model structure for calibration, validation &amp; uncertainty assessment</a:t>
            </a:r>
            <a:endParaRPr lang="en-US" sz="2400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3428999"/>
            <a:ext cx="4584700" cy="4699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3949699"/>
            <a:ext cx="2425700" cy="469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275" y="1267361"/>
            <a:ext cx="30480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Measured in calibration experiments with specific </a:t>
            </a:r>
            <a:r>
              <a:rPr lang="en-US" sz="2000" dirty="0" err="1" smtClean="0"/>
              <a:t>x</a:t>
            </a:r>
            <a:r>
              <a:rPr lang="en-US" sz="2000" dirty="0" smtClean="0"/>
              <a:t> and unknown theta (few of these)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75" y="4927937"/>
            <a:ext cx="2819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Computed with specific values of </a:t>
            </a:r>
            <a:r>
              <a:rPr lang="en-US" sz="2000" dirty="0" err="1" smtClean="0"/>
              <a:t>x</a:t>
            </a:r>
            <a:r>
              <a:rPr lang="en-US" sz="2000" dirty="0" smtClean="0"/>
              <a:t> and theta (lots of these)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5181600"/>
            <a:ext cx="24384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Models discrepancy between reality and code – speaks to validation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4629090"/>
            <a:ext cx="206979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Replication error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1295400" y="2667000"/>
            <a:ext cx="33528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Fits code over input space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0" y="6550223"/>
            <a:ext cx="2769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Kennedy &amp; O’Hagan 2000, 2001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5896905" y="3771900"/>
            <a:ext cx="609600" cy="304800"/>
          </a:xfrm>
          <a:prstGeom prst="rightArrow">
            <a:avLst/>
          </a:prstGeom>
          <a:gradFill>
            <a:gsLst>
              <a:gs pos="26000">
                <a:schemeClr val="accent1">
                  <a:shade val="100000"/>
                  <a:satMod val="120000"/>
                </a:schemeClr>
              </a:gs>
              <a:gs pos="75000">
                <a:schemeClr val="accent1">
                  <a:tint val="80000"/>
                  <a:shade val="100000"/>
                  <a:satMod val="150000"/>
                </a:schemeClr>
              </a:gs>
              <a:gs pos="100000">
                <a:schemeClr val="accent4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970" y="3035300"/>
            <a:ext cx="1231900" cy="469900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670" y="3657600"/>
            <a:ext cx="787400" cy="469900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870" y="3822700"/>
            <a:ext cx="165100" cy="2159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470" y="4254500"/>
            <a:ext cx="2120900" cy="469900"/>
          </a:xfrm>
          <a:prstGeom prst="rect">
            <a:avLst/>
          </a:prstGeom>
        </p:spPr>
      </p:pic>
      <p:sp>
        <p:nvSpPr>
          <p:cNvPr id="63" name="Left Brace 62"/>
          <p:cNvSpPr/>
          <p:nvPr/>
        </p:nvSpPr>
        <p:spPr>
          <a:xfrm>
            <a:off x="6699870" y="3124200"/>
            <a:ext cx="228600" cy="1600200"/>
          </a:xfrm>
          <a:prstGeom prst="leftBrac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181526" y="1561980"/>
            <a:ext cx="3680832" cy="400110"/>
            <a:chOff x="5133975" y="1352490"/>
            <a:chExt cx="4162425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5486400" y="1352490"/>
              <a:ext cx="381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experimental input</a:t>
              </a:r>
              <a:endParaRPr lang="en-US" sz="2000" b="1" dirty="0"/>
            </a:p>
          </p:txBody>
        </p:sp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33975" y="1514475"/>
              <a:ext cx="352425" cy="161925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167870" y="1940510"/>
            <a:ext cx="3881500" cy="400110"/>
            <a:chOff x="5153025" y="1676400"/>
            <a:chExt cx="3881500" cy="400110"/>
          </a:xfrm>
        </p:grpSpPr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53025" y="1752600"/>
              <a:ext cx="333375" cy="25717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486400" y="1676400"/>
              <a:ext cx="3548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physics or calibration input</a:t>
              </a:r>
              <a:endParaRPr lang="en-US" sz="2000" b="1" dirty="0"/>
            </a:p>
          </p:txBody>
        </p:sp>
      </p:grp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6372224" y="5336202"/>
            <a:ext cx="2670823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chemeClr val="bg2"/>
                </a:solidFill>
              </a:rPr>
              <a:t>First CRASH application: </a:t>
            </a:r>
          </a:p>
          <a:p>
            <a:pPr eaLnBrk="0" hangingPunct="0"/>
            <a:r>
              <a:rPr lang="en-US" sz="1600" b="1" dirty="0" smtClean="0">
                <a:solidFill>
                  <a:schemeClr val="bg2"/>
                </a:solidFill>
              </a:rPr>
              <a:t>Holloway </a:t>
            </a:r>
            <a:r>
              <a:rPr lang="en-US" sz="1600" b="1" dirty="0">
                <a:solidFill>
                  <a:schemeClr val="bg2"/>
                </a:solidFill>
              </a:rPr>
              <a:t>et al</a:t>
            </a:r>
            <a:r>
              <a:rPr lang="en-US" sz="1600" b="1" dirty="0" smtClean="0">
                <a:solidFill>
                  <a:schemeClr val="bg2"/>
                </a:solidFill>
              </a:rPr>
              <a:t> RESS </a:t>
            </a:r>
            <a:r>
              <a:rPr lang="en-US" sz="1600" b="1" dirty="0">
                <a:solidFill>
                  <a:schemeClr val="bg2"/>
                </a:solidFill>
              </a:rPr>
              <a:t>2011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89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269875"/>
            <a:ext cx="8040687" cy="762000"/>
          </a:xfrm>
        </p:spPr>
        <p:txBody>
          <a:bodyPr/>
          <a:lstStyle/>
          <a:p>
            <a:r>
              <a:rPr lang="en-US" sz="2400" dirty="0" smtClean="0"/>
              <a:t>Laser energy is an </a:t>
            </a:r>
            <a:r>
              <a:rPr lang="en-US" sz="2400" dirty="0" smtClean="0"/>
              <a:t>experimental input </a:t>
            </a:r>
            <a:br>
              <a:rPr lang="en-US" sz="2400" dirty="0" smtClean="0"/>
            </a:br>
            <a:r>
              <a:rPr lang="en-US" sz="2400" dirty="0" smtClean="0"/>
              <a:t>and is uncertain, especially in advance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9600" y="1053461"/>
            <a:ext cx="8026326" cy="53922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55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269875"/>
            <a:ext cx="8040687" cy="762000"/>
          </a:xfrm>
        </p:spPr>
        <p:txBody>
          <a:bodyPr/>
          <a:lstStyle/>
          <a:p>
            <a:r>
              <a:rPr lang="en-US" sz="2400" dirty="0" smtClean="0"/>
              <a:t>Flux limiter is </a:t>
            </a:r>
            <a:r>
              <a:rPr lang="en-US" sz="2400" dirty="0" smtClean="0"/>
              <a:t>an uncertain </a:t>
            </a:r>
            <a:r>
              <a:rPr lang="en-US" sz="2400" dirty="0" smtClean="0"/>
              <a:t>model </a:t>
            </a:r>
            <a:r>
              <a:rPr lang="en-US" sz="2400" dirty="0" smtClean="0"/>
              <a:t>parameter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C0D70"/>
                </a:solidFill>
              </a:rPr>
              <a:t>Need to evaluate probability distribution of such parameters</a:t>
            </a:r>
          </a:p>
          <a:p>
            <a:r>
              <a:rPr lang="en-US" sz="2000" dirty="0" smtClean="0">
                <a:solidFill>
                  <a:srgbClr val="0C0D70"/>
                </a:solidFill>
              </a:rPr>
              <a:t>This can represent calibration or tuning</a:t>
            </a:r>
          </a:p>
          <a:p>
            <a:r>
              <a:rPr lang="en-US" sz="2000" dirty="0" smtClean="0">
                <a:solidFill>
                  <a:srgbClr val="0C0D70"/>
                </a:solidFill>
              </a:rPr>
              <a:t>If the residual discrepancy is small, we get calibration</a:t>
            </a:r>
          </a:p>
          <a:p>
            <a:r>
              <a:rPr lang="en-US" sz="2000" dirty="0" smtClean="0">
                <a:solidFill>
                  <a:srgbClr val="0C0D70"/>
                </a:solidFill>
              </a:rPr>
              <a:t>If not, we get tuning</a:t>
            </a:r>
            <a:endParaRPr lang="en-US" dirty="0">
              <a:solidFill>
                <a:srgbClr val="0C0D70"/>
              </a:solidFill>
            </a:endParaRPr>
          </a:p>
        </p:txBody>
      </p:sp>
      <p:pic>
        <p:nvPicPr>
          <p:cNvPr id="3" name="Picture 2" descr="sampleCal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60904" y="1198563"/>
            <a:ext cx="4366805" cy="472327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07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Helvetica" pitchFamily="84" charset="0"/>
              </a:rPr>
              <a:t>We combine such models …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549275" y="911225"/>
            <a:ext cx="8042275" cy="53292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itchFamily="84" charset="0"/>
              </a:rPr>
              <a:t>In sequence:</a:t>
            </a:r>
          </a:p>
          <a:p>
            <a:pPr lvl="1" eaLnBrk="1" hangingPunct="1"/>
            <a:r>
              <a:rPr lang="en-US" dirty="0" smtClean="0">
                <a:latin typeface="Helvetica" pitchFamily="84" charset="0"/>
              </a:rPr>
              <a:t>One set of experiments can be used to calibrate parameter probability distributions</a:t>
            </a:r>
          </a:p>
          <a:p>
            <a:pPr lvl="1" eaLnBrk="1" hangingPunct="1"/>
            <a:r>
              <a:rPr lang="en-US" dirty="0" smtClean="0">
                <a:latin typeface="Helvetica" pitchFamily="84" charset="0"/>
              </a:rPr>
              <a:t>These can be used in another model to predict</a:t>
            </a:r>
          </a:p>
          <a:p>
            <a:pPr eaLnBrk="1" hangingPunct="1"/>
            <a:r>
              <a:rPr lang="en-US" dirty="0" smtClean="0">
                <a:latin typeface="Helvetica" pitchFamily="84" charset="0"/>
              </a:rPr>
              <a:t>Jointly: </a:t>
            </a:r>
          </a:p>
          <a:p>
            <a:pPr lvl="1" eaLnBrk="1" hangingPunct="1"/>
            <a:r>
              <a:rPr lang="en-US" dirty="0" smtClean="0">
                <a:latin typeface="Helvetica" pitchFamily="84" charset="0"/>
              </a:rPr>
              <a:t>Allows use of cheap and expensive models</a:t>
            </a:r>
          </a:p>
          <a:p>
            <a:pPr lvl="1" eaLnBrk="1" hangingPunct="1"/>
            <a:r>
              <a:rPr lang="en-US" dirty="0" smtClean="0">
                <a:latin typeface="Helvetica" pitchFamily="84" charset="0"/>
              </a:rPr>
              <a:t>Model-model discrepancy corrects the cheap model to the expensive one</a:t>
            </a:r>
          </a:p>
          <a:p>
            <a:pPr lvl="1" eaLnBrk="1" hangingPunct="1"/>
            <a:r>
              <a:rPr lang="en-US" dirty="0" smtClean="0">
                <a:latin typeface="Helvetica" pitchFamily="84" charset="0"/>
              </a:rPr>
              <a:t>Use a field-model discrepancy as before</a:t>
            </a:r>
          </a:p>
          <a:p>
            <a:pPr lvl="1" eaLnBrk="1" hangingPunct="1"/>
            <a:r>
              <a:rPr lang="en-US" dirty="0" smtClean="0">
                <a:latin typeface="Helvetica" pitchFamily="84" charset="0"/>
              </a:rPr>
              <a:t>Jointly fit both and calibrate/tune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161636"/>
            <a:ext cx="7162800" cy="870239"/>
          </a:xfrm>
        </p:spPr>
        <p:txBody>
          <a:bodyPr/>
          <a:lstStyle/>
          <a:p>
            <a:r>
              <a:rPr lang="en-US" dirty="0" smtClean="0"/>
              <a:t>Many individuals contribute to the CRASH Team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49365"/>
            <a:ext cx="8042275" cy="49098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Co-Principal Investigators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UM: James P. Holloway, Kenneth G. Powell, Quentin Stout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TAMU: </a:t>
            </a:r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</a:rPr>
              <a:t>Marvin L. Adams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Participants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UM: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cs typeface="Helvetica"/>
              </a:rPr>
              <a:t>Eight departments (Math, Stats + six in Engineering)</a:t>
            </a:r>
          </a:p>
          <a:p>
            <a:pPr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cs typeface="Helvetica"/>
              </a:rPr>
              <a:t>Ten instructional faculty</a:t>
            </a:r>
          </a:p>
          <a:p>
            <a:pPr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cs typeface="Helvetica"/>
              </a:rPr>
              <a:t>Eight research faculty</a:t>
            </a:r>
          </a:p>
          <a:p>
            <a:pPr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cs typeface="Helvetica"/>
              </a:rPr>
              <a:t>Twenty graduate students</a:t>
            </a:r>
          </a:p>
          <a:p>
            <a:pPr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cs typeface="Helvetica"/>
              </a:rPr>
              <a:t>Engineers, administrators, undergraduates </a:t>
            </a:r>
          </a:p>
          <a:p>
            <a:pPr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  <a:defRPr/>
            </a:pPr>
            <a:endParaRPr lang="en-US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TAMU: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cs typeface="Helvetica"/>
              </a:rPr>
              <a:t>Three departments (Nuclear,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cs typeface="Helvetica"/>
              </a:rPr>
              <a:t>CompSci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cs typeface="Helvetica"/>
              </a:rPr>
              <a:t>, Stats)</a:t>
            </a:r>
          </a:p>
          <a:p>
            <a:pPr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cs typeface="Helvetica"/>
              </a:rPr>
              <a:t>Six instructional faculty </a:t>
            </a:r>
          </a:p>
          <a:p>
            <a:pPr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cs typeface="Helvetica"/>
              </a:rPr>
              <a:t>Eight graduate students </a:t>
            </a:r>
          </a:p>
          <a:p>
            <a:pPr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cs typeface="Helvetica"/>
              </a:rPr>
              <a:t>Technical staff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Simon Frazer U.: Prof. Derek Bingham and one graduate student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127" y="2873977"/>
            <a:ext cx="8636000" cy="251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5" cy="932349"/>
          </a:xfrm>
        </p:spPr>
        <p:txBody>
          <a:bodyPr/>
          <a:lstStyle/>
          <a:p>
            <a:r>
              <a:rPr lang="en-US" sz="2400" dirty="0" smtClean="0"/>
              <a:t>The mathematical structure for </a:t>
            </a:r>
            <a:r>
              <a:rPr lang="en-US" sz="2400" dirty="0" smtClean="0"/>
              <a:t>j</a:t>
            </a:r>
            <a:r>
              <a:rPr lang="en-US" sz="2400" dirty="0" smtClean="0"/>
              <a:t>oint </a:t>
            </a:r>
            <a:r>
              <a:rPr lang="en-US" sz="2400" dirty="0" smtClean="0"/>
              <a:t>models using two simulation </a:t>
            </a:r>
            <a:r>
              <a:rPr lang="en-US" sz="2400" dirty="0" smtClean="0"/>
              <a:t>codes is </a:t>
            </a:r>
            <a:r>
              <a:rPr lang="en-US" sz="2400" dirty="0" smtClean="0"/>
              <a:t>not too complex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2557" y="1794618"/>
            <a:ext cx="360132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Theta values put in model M1 only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8139" y="932349"/>
            <a:ext cx="385710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Common theta values put in M1 &amp; M2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14203" y="1763346"/>
            <a:ext cx="409640" cy="102828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3713878" y="2210117"/>
            <a:ext cx="675242" cy="774409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3053" y="2332260"/>
            <a:ext cx="213927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Theta values in M2 only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7447" y="1520785"/>
            <a:ext cx="234105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M1-theta tuned to model M2</a:t>
            </a:r>
          </a:p>
        </p:txBody>
      </p:sp>
      <p:cxnSp>
        <p:nvCxnSpPr>
          <p:cNvPr id="33" name="Curved Connector 32"/>
          <p:cNvCxnSpPr>
            <a:stCxn id="17" idx="2"/>
          </p:cNvCxnSpPr>
          <p:nvPr/>
        </p:nvCxnSpPr>
        <p:spPr>
          <a:xfrm rot="5400000">
            <a:off x="4988544" y="1977443"/>
            <a:ext cx="1265093" cy="201377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2"/>
          </p:cNvCxnSpPr>
          <p:nvPr/>
        </p:nvCxnSpPr>
        <p:spPr>
          <a:xfrm rot="5400000">
            <a:off x="7633791" y="3327973"/>
            <a:ext cx="453618" cy="124187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960535" y="5556815"/>
            <a:ext cx="320676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Tuned values of theta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3" idx="0"/>
          </p:cNvCxnSpPr>
          <p:nvPr/>
        </p:nvCxnSpPr>
        <p:spPr>
          <a:xfrm flipV="1">
            <a:off x="6563918" y="4774277"/>
            <a:ext cx="1234584" cy="782538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3" idx="0"/>
          </p:cNvCxnSpPr>
          <p:nvPr/>
        </p:nvCxnSpPr>
        <p:spPr>
          <a:xfrm flipH="1" flipV="1">
            <a:off x="4960535" y="4774277"/>
            <a:ext cx="1603383" cy="782538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4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oB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4017" y="1167256"/>
            <a:ext cx="6353485" cy="403532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884287" y="4243579"/>
            <a:ext cx="0" cy="148533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03" y="163512"/>
            <a:ext cx="8042275" cy="1003743"/>
          </a:xfrm>
        </p:spPr>
        <p:txBody>
          <a:bodyPr/>
          <a:lstStyle/>
          <a:p>
            <a:r>
              <a:rPr lang="en-US" sz="2400" dirty="0" smtClean="0"/>
              <a:t>Using this </a:t>
            </a:r>
            <a:r>
              <a:rPr lang="en-US" sz="2400" dirty="0" smtClean="0"/>
              <a:t>structure we predicted </a:t>
            </a:r>
            <a:r>
              <a:rPr lang="en-US" sz="2400" dirty="0" smtClean="0"/>
              <a:t>shock </a:t>
            </a:r>
            <a:r>
              <a:rPr lang="en-US" sz="2400" dirty="0" smtClean="0"/>
              <a:t>breakout time (BOT) using 1D &amp; 2D codes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30362" y="4067187"/>
            <a:ext cx="1" cy="93584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1375" y="5008305"/>
            <a:ext cx="135908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1D </a:t>
            </a:r>
            <a:r>
              <a:rPr lang="en-US" dirty="0" err="1" smtClean="0"/>
              <a:t>sims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82207" y="5662063"/>
            <a:ext cx="135908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D </a:t>
            </a:r>
            <a:r>
              <a:rPr lang="en-US" dirty="0" err="1" smtClean="0"/>
              <a:t>sims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669609" y="4136027"/>
            <a:ext cx="1" cy="93584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9704" y="5003033"/>
            <a:ext cx="2857798" cy="1200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</a:t>
            </a:r>
            <a:r>
              <a:rPr lang="en-US" dirty="0" smtClean="0"/>
              <a:t>to be predicted: left out of model fitting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21617" y="2011651"/>
            <a:ext cx="0" cy="735308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43332" y="4118827"/>
            <a:ext cx="1831920" cy="3161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589704" y="1780818"/>
            <a:ext cx="162037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Tuned 1D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210079" y="3365287"/>
            <a:ext cx="0" cy="451211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30170" y="3655812"/>
            <a:ext cx="162037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Tuned 2D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977573" y="2075363"/>
            <a:ext cx="0" cy="735308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75167" y="1766094"/>
            <a:ext cx="261078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Tuned prediction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698915" y="2536263"/>
            <a:ext cx="2261676" cy="26875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B87"/>
                </a:solidFill>
                <a:effectLst/>
                <a:uLnTx/>
                <a:uFillTx/>
                <a:latin typeface="Helvetica"/>
                <a:ea typeface="ＭＳ Ｐゴシック" pitchFamily="84" charset="-128"/>
                <a:cs typeface="ＭＳ Ｐゴシック" pitchFamily="84" charset="-128"/>
              </a:rPr>
              <a:t>This was preparation for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B87"/>
                </a:solidFill>
                <a:effectLst/>
                <a:uLnTx/>
                <a:uFillTx/>
                <a:latin typeface="Helvetica"/>
                <a:ea typeface="ＭＳ Ｐゴシック" pitchFamily="84" charset="-128"/>
                <a:cs typeface="ＭＳ Ｐゴシック" pitchFamily="84" charset="-128"/>
              </a:rPr>
              <a:t> jointly </a:t>
            </a:r>
            <a:r>
              <a:rPr lang="en-US" sz="2000" b="1" dirty="0" smtClean="0">
                <a:solidFill>
                  <a:srgbClr val="002B87"/>
                </a:solidFill>
                <a:latin typeface="Helvetica"/>
              </a:rPr>
              <a:t>using </a:t>
            </a:r>
            <a:r>
              <a:rPr lang="en-US" sz="2000" b="1" dirty="0" smtClean="0">
                <a:solidFill>
                  <a:srgbClr val="002B87"/>
                </a:solidFill>
                <a:latin typeface="Helvetica"/>
              </a:rPr>
              <a:t>2D multigroup and 3D gray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B87"/>
              </a:solidFill>
              <a:effectLst/>
              <a:uLnTx/>
              <a:uFillTx/>
              <a:latin typeface="Helvetica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19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235" y="5394248"/>
            <a:ext cx="4198626" cy="4664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3" name="Title 1"/>
          <p:cNvSpPr>
            <a:spLocks noGrp="1"/>
          </p:cNvSpPr>
          <p:nvPr>
            <p:ph type="title"/>
          </p:nvPr>
        </p:nvSpPr>
        <p:spPr bwMode="auto">
          <a:xfrm>
            <a:off x="190500" y="107323"/>
            <a:ext cx="8821738" cy="1028662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Helvetica" pitchFamily="84" charset="0"/>
              </a:rPr>
              <a:t>We are now working to combine complex models and predict our complex experiment</a:t>
            </a:r>
            <a:endParaRPr lang="en-US" sz="2400" dirty="0" smtClean="0">
              <a:latin typeface="Helvetica" pitchFamily="84" charset="0"/>
            </a:endParaRP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549275" y="1192175"/>
            <a:ext cx="8042275" cy="4977496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Helvetica" pitchFamily="84" charset="0"/>
              </a:rPr>
              <a:t>Combine predictions from multiple integral models that are not a strict hierarchy</a:t>
            </a:r>
          </a:p>
          <a:p>
            <a:pPr lvl="1" eaLnBrk="1" hangingPunct="1"/>
            <a:r>
              <a:rPr lang="en-US" sz="1800" dirty="0" smtClean="0">
                <a:latin typeface="Helvetica" pitchFamily="84" charset="0"/>
              </a:rPr>
              <a:t>Faster running models can help explore the dependence on the input variables</a:t>
            </a:r>
          </a:p>
          <a:p>
            <a:pPr lvl="1" eaLnBrk="1" hangingPunct="1"/>
            <a:r>
              <a:rPr lang="en-US" sz="1800" dirty="0" smtClean="0">
                <a:latin typeface="Helvetica" pitchFamily="84" charset="0"/>
              </a:rPr>
              <a:t>Jointly use multigroup 2D and Gray 3D</a:t>
            </a:r>
          </a:p>
          <a:p>
            <a:pPr eaLnBrk="1" hangingPunct="1"/>
            <a:r>
              <a:rPr lang="en-US" sz="2000" dirty="0" smtClean="0">
                <a:latin typeface="Helvetica" pitchFamily="84" charset="0"/>
              </a:rPr>
              <a:t>Tune faster running models to slower, better models</a:t>
            </a:r>
            <a:r>
              <a:rPr lang="en-US" sz="2000" dirty="0" smtClean="0">
                <a:latin typeface="Helvetica" pitchFamily="84" charset="0"/>
              </a:rPr>
              <a:t> </a:t>
            </a:r>
          </a:p>
          <a:p>
            <a:pPr lvl="1" eaLnBrk="1" hangingPunct="1"/>
            <a:r>
              <a:rPr lang="en-US" sz="1800" dirty="0" smtClean="0">
                <a:latin typeface="Helvetica" pitchFamily="84" charset="0"/>
              </a:rPr>
              <a:t>e.g</a:t>
            </a:r>
            <a:r>
              <a:rPr lang="en-US" sz="1800" dirty="0" smtClean="0">
                <a:latin typeface="Helvetica" pitchFamily="84" charset="0"/>
              </a:rPr>
              <a:t>. 2D circular tube to 3D oval </a:t>
            </a:r>
            <a:r>
              <a:rPr lang="en-US" sz="1800" dirty="0" smtClean="0">
                <a:latin typeface="Helvetica" pitchFamily="84" charset="0"/>
              </a:rPr>
              <a:t>tube</a:t>
            </a:r>
          </a:p>
          <a:p>
            <a:pPr eaLnBrk="1" hangingPunct="1"/>
            <a:r>
              <a:rPr lang="en-US" sz="2000" dirty="0" smtClean="0">
                <a:latin typeface="Helvetica" pitchFamily="84" charset="0"/>
              </a:rPr>
              <a:t>Better understand calibration in combined models</a:t>
            </a:r>
          </a:p>
          <a:p>
            <a:pPr eaLnBrk="1" hangingPunct="1"/>
            <a:r>
              <a:rPr lang="en-US" sz="2000" dirty="0" smtClean="0">
                <a:latin typeface="Helvetica" pitchFamily="84" charset="0"/>
              </a:rPr>
              <a:t>Propose best next sets of runs to optimally reduce expected integrated MSE in fitting</a:t>
            </a:r>
          </a:p>
          <a:p>
            <a:pPr eaLnBrk="1" hangingPunct="1"/>
            <a:r>
              <a:rPr lang="en-US" sz="2000" dirty="0" smtClean="0">
                <a:latin typeface="Helvetica" pitchFamily="84" charset="0"/>
              </a:rPr>
              <a:t>Predict year 4/5 experiment</a:t>
            </a:r>
            <a:endParaRPr lang="en-US" sz="2000" dirty="0">
              <a:latin typeface="Helvetica" pitchFamily="84" charset="0"/>
            </a:endParaRPr>
          </a:p>
          <a:p>
            <a:pPr eaLnBrk="1" hangingPunct="1"/>
            <a:endParaRPr lang="en-US" dirty="0" smtClean="0">
              <a:latin typeface="Helvetica" pitchFamily="84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pitchFamily="84" charset="0"/>
              </a:rPr>
              <a:t>Thanks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7516" y="4888537"/>
            <a:ext cx="6440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aoss-research.engin.umich.edu</a:t>
            </a:r>
            <a:r>
              <a:rPr lang="en-US" dirty="0"/>
              <a:t>/crash/</a:t>
            </a:r>
          </a:p>
        </p:txBody>
      </p:sp>
      <p:pic>
        <p:nvPicPr>
          <p:cNvPr id="4" name="Picture 3" descr="elliptical_nozzle_t13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820" y="917247"/>
            <a:ext cx="4203234" cy="3735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13352" y="1696941"/>
            <a:ext cx="3487738" cy="15845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269875"/>
            <a:ext cx="7162800" cy="911225"/>
          </a:xfrm>
        </p:spPr>
        <p:txBody>
          <a:bodyPr/>
          <a:lstStyle/>
          <a:p>
            <a:r>
              <a:rPr lang="en-US"/>
              <a:t>We value our scientific </a:t>
            </a:r>
            <a:br>
              <a:rPr lang="en-US"/>
            </a:br>
            <a:r>
              <a:rPr lang="en-US"/>
              <a:t>and financial collaborators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4363" y="1391375"/>
            <a:ext cx="4579937" cy="444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Scientific </a:t>
            </a:r>
            <a:r>
              <a:rPr lang="en-US" sz="2000" b="1" dirty="0" smtClean="0">
                <a:solidFill>
                  <a:srgbClr val="800000"/>
                </a:solidFill>
              </a:rPr>
              <a:t>collaborators (partial list): </a:t>
            </a:r>
          </a:p>
          <a:p>
            <a:r>
              <a:rPr lang="en-US" sz="1600" b="1" dirty="0" smtClean="0">
                <a:solidFill>
                  <a:srgbClr val="000389"/>
                </a:solidFill>
              </a:rPr>
              <a:t>LLE</a:t>
            </a:r>
            <a:r>
              <a:rPr lang="en-US" sz="1600" b="1" dirty="0">
                <a:solidFill>
                  <a:srgbClr val="000389"/>
                </a:solidFill>
              </a:rPr>
              <a:t>/Rochester – </a:t>
            </a:r>
            <a:r>
              <a:rPr lang="en-US" sz="1600" b="1" i="1" dirty="0" err="1">
                <a:solidFill>
                  <a:srgbClr val="000389"/>
                </a:solidFill>
              </a:rPr>
              <a:t>Knauer</a:t>
            </a:r>
            <a:r>
              <a:rPr lang="en-US" sz="1600" b="1" i="1" dirty="0">
                <a:solidFill>
                  <a:srgbClr val="000389"/>
                </a:solidFill>
              </a:rPr>
              <a:t>, </a:t>
            </a:r>
            <a:r>
              <a:rPr lang="en-US" sz="1600" b="1" i="1" dirty="0" err="1" smtClean="0">
                <a:solidFill>
                  <a:srgbClr val="000389"/>
                </a:solidFill>
              </a:rPr>
              <a:t>Boehly</a:t>
            </a:r>
            <a:r>
              <a:rPr lang="en-US" sz="1600" b="1" i="1" dirty="0" smtClean="0">
                <a:solidFill>
                  <a:srgbClr val="000389"/>
                </a:solidFill>
              </a:rPr>
              <a:t>, </a:t>
            </a:r>
            <a:r>
              <a:rPr lang="en-US" sz="1600" b="1" i="1" dirty="0" err="1" smtClean="0">
                <a:solidFill>
                  <a:srgbClr val="000389"/>
                </a:solidFill>
              </a:rPr>
              <a:t>Nilson</a:t>
            </a:r>
            <a:r>
              <a:rPr lang="en-US" sz="1600" b="1" i="1" dirty="0" smtClean="0">
                <a:solidFill>
                  <a:srgbClr val="000389"/>
                </a:solidFill>
              </a:rPr>
              <a:t>, </a:t>
            </a:r>
            <a:r>
              <a:rPr lang="en-US" sz="1600" b="1" i="1" dirty="0" err="1" smtClean="0">
                <a:solidFill>
                  <a:srgbClr val="000389"/>
                </a:solidFill>
              </a:rPr>
              <a:t>Froula</a:t>
            </a:r>
            <a:r>
              <a:rPr lang="en-US" sz="1600" b="1" i="1" dirty="0" smtClean="0">
                <a:solidFill>
                  <a:srgbClr val="000389"/>
                </a:solidFill>
              </a:rPr>
              <a:t>, </a:t>
            </a:r>
            <a:r>
              <a:rPr lang="en-US" sz="1600" b="1" i="1" dirty="0" err="1" smtClean="0">
                <a:solidFill>
                  <a:srgbClr val="000389"/>
                </a:solidFill>
              </a:rPr>
              <a:t>Fiskel</a:t>
            </a:r>
            <a:r>
              <a:rPr lang="en-US" sz="1600" b="1" i="1" dirty="0" smtClean="0">
                <a:solidFill>
                  <a:srgbClr val="000389"/>
                </a:solidFill>
              </a:rPr>
              <a:t>, others</a:t>
            </a:r>
            <a:endParaRPr lang="en-US" sz="1600" b="1" dirty="0" smtClean="0">
              <a:solidFill>
                <a:srgbClr val="00038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000389"/>
                </a:solidFill>
              </a:rPr>
              <a:t>LLNL – </a:t>
            </a:r>
            <a:r>
              <a:rPr lang="en-US" sz="1600" b="1" i="1" dirty="0">
                <a:solidFill>
                  <a:srgbClr val="000389"/>
                </a:solidFill>
              </a:rPr>
              <a:t>Park,</a:t>
            </a:r>
            <a:r>
              <a:rPr lang="en-US" sz="1600" b="1" dirty="0">
                <a:solidFill>
                  <a:srgbClr val="000389"/>
                </a:solidFill>
              </a:rPr>
              <a:t> </a:t>
            </a:r>
            <a:r>
              <a:rPr lang="en-US" sz="1600" b="1" i="1" dirty="0">
                <a:solidFill>
                  <a:srgbClr val="000389"/>
                </a:solidFill>
              </a:rPr>
              <a:t>Remington, </a:t>
            </a:r>
            <a:r>
              <a:rPr lang="en-US" sz="1600" b="1" i="1" dirty="0" err="1">
                <a:solidFill>
                  <a:srgbClr val="000389"/>
                </a:solidFill>
              </a:rPr>
              <a:t>Glenzer</a:t>
            </a:r>
            <a:r>
              <a:rPr lang="en-US" sz="1600" b="1" i="1" dirty="0">
                <a:solidFill>
                  <a:srgbClr val="000389"/>
                </a:solidFill>
              </a:rPr>
              <a:t>, Fournier,</a:t>
            </a:r>
            <a:r>
              <a:rPr lang="en-US" sz="1600" b="1" i="1" dirty="0" smtClean="0">
                <a:solidFill>
                  <a:srgbClr val="000389"/>
                </a:solidFill>
              </a:rPr>
              <a:t> </a:t>
            </a:r>
            <a:r>
              <a:rPr lang="en-US" sz="1600" b="1" i="1" dirty="0" err="1" smtClean="0">
                <a:solidFill>
                  <a:srgbClr val="000389"/>
                </a:solidFill>
              </a:rPr>
              <a:t>Doeppner</a:t>
            </a:r>
            <a:r>
              <a:rPr lang="en-US" sz="1600" b="1" i="1" dirty="0" smtClean="0">
                <a:solidFill>
                  <a:srgbClr val="000389"/>
                </a:solidFill>
              </a:rPr>
              <a:t>, Miles</a:t>
            </a:r>
            <a:r>
              <a:rPr lang="en-US" sz="1600" b="1" i="1" dirty="0">
                <a:solidFill>
                  <a:srgbClr val="000389"/>
                </a:solidFill>
              </a:rPr>
              <a:t>,</a:t>
            </a:r>
            <a:r>
              <a:rPr lang="en-US" sz="1600" b="1" i="1" dirty="0" smtClean="0">
                <a:solidFill>
                  <a:srgbClr val="000389"/>
                </a:solidFill>
              </a:rPr>
              <a:t> Ryutov</a:t>
            </a:r>
            <a:r>
              <a:rPr lang="en-US" sz="1600" b="1" i="1" dirty="0">
                <a:solidFill>
                  <a:srgbClr val="000389"/>
                </a:solidFill>
              </a:rPr>
              <a:t>,</a:t>
            </a:r>
            <a:r>
              <a:rPr lang="en-US" sz="1600" b="1" i="1" dirty="0" smtClean="0">
                <a:solidFill>
                  <a:srgbClr val="000389"/>
                </a:solidFill>
              </a:rPr>
              <a:t> </a:t>
            </a:r>
            <a:r>
              <a:rPr lang="en-US" sz="1600" b="1" i="1" dirty="0" err="1" smtClean="0">
                <a:solidFill>
                  <a:srgbClr val="000389"/>
                </a:solidFill>
              </a:rPr>
              <a:t>Smalyuk</a:t>
            </a:r>
            <a:r>
              <a:rPr lang="en-US" sz="1600" b="1" i="1" dirty="0" smtClean="0">
                <a:solidFill>
                  <a:srgbClr val="000389"/>
                </a:solidFill>
              </a:rPr>
              <a:t>, Hurricane, others</a:t>
            </a:r>
            <a:r>
              <a:rPr lang="en-US" sz="1600" b="1" dirty="0" smtClean="0">
                <a:solidFill>
                  <a:srgbClr val="000389"/>
                </a:solidFill>
              </a:rPr>
              <a:t> </a:t>
            </a:r>
            <a:endParaRPr lang="en-US" sz="1600" b="1" dirty="0">
              <a:solidFill>
                <a:srgbClr val="00038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000389"/>
                </a:solidFill>
              </a:rPr>
              <a:t>LANL – </a:t>
            </a:r>
            <a:r>
              <a:rPr lang="en-US" sz="1600" b="1" i="1" dirty="0">
                <a:solidFill>
                  <a:srgbClr val="000389"/>
                </a:solidFill>
              </a:rPr>
              <a:t>Montgomery, Lanier,</a:t>
            </a:r>
            <a:r>
              <a:rPr lang="en-US" sz="1600" b="1" i="1" dirty="0" smtClean="0">
                <a:solidFill>
                  <a:srgbClr val="000389"/>
                </a:solidFill>
              </a:rPr>
              <a:t> others</a:t>
            </a:r>
            <a:endParaRPr lang="en-US" sz="1600" b="1" i="1" dirty="0">
              <a:solidFill>
                <a:srgbClr val="00038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000389"/>
                </a:solidFill>
              </a:rPr>
              <a:t>Florida State – </a:t>
            </a:r>
            <a:r>
              <a:rPr lang="en-US" sz="1600" b="1" i="1" dirty="0" err="1">
                <a:solidFill>
                  <a:srgbClr val="000389"/>
                </a:solidFill>
              </a:rPr>
              <a:t>Plewa</a:t>
            </a:r>
            <a:endParaRPr lang="en-US" sz="1600" b="1" dirty="0">
              <a:solidFill>
                <a:srgbClr val="00038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000389"/>
                </a:solidFill>
              </a:rPr>
              <a:t>France – </a:t>
            </a:r>
            <a:r>
              <a:rPr lang="en-US" sz="1600" b="1" i="1" dirty="0">
                <a:solidFill>
                  <a:srgbClr val="000389"/>
                </a:solidFill>
              </a:rPr>
              <a:t>Bouquet, Koenig, </a:t>
            </a:r>
            <a:r>
              <a:rPr lang="en-US" sz="1600" b="1" i="1" dirty="0" err="1">
                <a:solidFill>
                  <a:srgbClr val="000389"/>
                </a:solidFill>
              </a:rPr>
              <a:t>Michaut</a:t>
            </a:r>
            <a:r>
              <a:rPr lang="en-US" sz="1600" b="1" i="1" dirty="0">
                <a:solidFill>
                  <a:srgbClr val="000389"/>
                </a:solidFill>
              </a:rPr>
              <a:t>, </a:t>
            </a:r>
            <a:r>
              <a:rPr lang="en-US" sz="1600" b="1" i="1" dirty="0" err="1">
                <a:solidFill>
                  <a:srgbClr val="000389"/>
                </a:solidFill>
              </a:rPr>
              <a:t>Loupias</a:t>
            </a:r>
            <a:r>
              <a:rPr lang="en-US" sz="1600" b="1" i="1" dirty="0">
                <a:solidFill>
                  <a:srgbClr val="000389"/>
                </a:solidFill>
              </a:rPr>
              <a:t>, others 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000389"/>
                </a:solidFill>
              </a:rPr>
              <a:t>Britain -- </a:t>
            </a:r>
            <a:r>
              <a:rPr lang="en-US" sz="1600" b="1" i="1" dirty="0" err="1">
                <a:solidFill>
                  <a:srgbClr val="000389"/>
                </a:solidFill>
              </a:rPr>
              <a:t>Lebedev</a:t>
            </a:r>
            <a:endParaRPr lang="en-US" sz="1600" b="1" i="1" dirty="0">
              <a:solidFill>
                <a:srgbClr val="00038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000389"/>
                </a:solidFill>
              </a:rPr>
              <a:t>Texas </a:t>
            </a:r>
            <a:r>
              <a:rPr lang="en-US" sz="1600" b="1" i="1" dirty="0">
                <a:solidFill>
                  <a:srgbClr val="000389"/>
                </a:solidFill>
              </a:rPr>
              <a:t>– Wheeler 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rgbClr val="000389"/>
                </a:solidFill>
              </a:rPr>
              <a:t>Arizona – </a:t>
            </a:r>
            <a:r>
              <a:rPr lang="en-US" sz="1600" b="1" i="1" dirty="0">
                <a:solidFill>
                  <a:srgbClr val="000389"/>
                </a:solidFill>
              </a:rPr>
              <a:t>Arnett, </a:t>
            </a:r>
            <a:r>
              <a:rPr lang="en-US" sz="1600" b="1" i="1" dirty="0" err="1" smtClean="0">
                <a:solidFill>
                  <a:srgbClr val="000389"/>
                </a:solidFill>
              </a:rPr>
              <a:t>Meakin</a:t>
            </a:r>
            <a:endParaRPr lang="en-US" sz="1600" b="1" i="1" dirty="0" smtClean="0">
              <a:solidFill>
                <a:srgbClr val="00038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="1" i="1" dirty="0" smtClean="0">
                <a:solidFill>
                  <a:srgbClr val="000389"/>
                </a:solidFill>
              </a:rPr>
              <a:t>Negev – </a:t>
            </a:r>
            <a:r>
              <a:rPr lang="en-US" sz="1600" b="1" i="1" dirty="0" err="1" smtClean="0">
                <a:solidFill>
                  <a:srgbClr val="000389"/>
                </a:solidFill>
              </a:rPr>
              <a:t>Shvarts</a:t>
            </a:r>
            <a:r>
              <a:rPr lang="en-US" sz="1600" b="1" i="1" dirty="0" smtClean="0">
                <a:solidFill>
                  <a:srgbClr val="000389"/>
                </a:solidFill>
              </a:rPr>
              <a:t>, Malamud </a:t>
            </a:r>
          </a:p>
          <a:p>
            <a:pPr>
              <a:lnSpc>
                <a:spcPct val="110000"/>
              </a:lnSpc>
            </a:pPr>
            <a:r>
              <a:rPr lang="en-US" sz="1600" b="1" i="1" dirty="0" smtClean="0">
                <a:solidFill>
                  <a:srgbClr val="000389"/>
                </a:solidFill>
              </a:rPr>
              <a:t>Chicago – </a:t>
            </a:r>
            <a:r>
              <a:rPr lang="en-US" sz="1600" b="1" i="1" dirty="0" err="1" smtClean="0">
                <a:solidFill>
                  <a:srgbClr val="000389"/>
                </a:solidFill>
              </a:rPr>
              <a:t>Abarzhi</a:t>
            </a:r>
            <a:r>
              <a:rPr lang="en-US" sz="1600" b="1" i="1" dirty="0" smtClean="0">
                <a:solidFill>
                  <a:srgbClr val="000389"/>
                </a:solidFill>
              </a:rPr>
              <a:t>, others</a:t>
            </a:r>
            <a:endParaRPr lang="en-US" sz="1600" b="1" dirty="0" smtClean="0">
              <a:solidFill>
                <a:srgbClr val="000389"/>
              </a:solidFill>
            </a:endParaRPr>
          </a:p>
          <a:p>
            <a:pPr>
              <a:lnSpc>
                <a:spcPct val="110000"/>
              </a:lnSpc>
            </a:pPr>
            <a:endParaRPr lang="en-US" sz="1800" b="1" i="1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13352" y="1384875"/>
            <a:ext cx="3487738" cy="519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800000"/>
                </a:solidFill>
              </a:rPr>
              <a:t>Financial collaborators: 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CRASH: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00389"/>
                </a:solidFill>
              </a:rPr>
              <a:t>Predictive Science Academic Alliance Program,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00389"/>
                </a:solidFill>
              </a:rPr>
              <a:t>DOE/NNSA/ ASC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000389"/>
                </a:solidFill>
              </a:rPr>
              <a:t>  (grant DE-FC52-08NA28616)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CLEAR: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00389"/>
                </a:solidFill>
              </a:rPr>
              <a:t>Joint </a:t>
            </a:r>
            <a:r>
              <a:rPr lang="en-US" sz="1800" b="1" dirty="0">
                <a:solidFill>
                  <a:srgbClr val="000389"/>
                </a:solidFill>
              </a:rPr>
              <a:t>HEDLP program</a:t>
            </a:r>
            <a:r>
              <a:rPr lang="en-US" sz="1600" b="1" dirty="0">
                <a:solidFill>
                  <a:srgbClr val="000389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000389"/>
                </a:solidFill>
              </a:rPr>
              <a:t>  (grant DE-FG52-04NA00064)</a:t>
            </a:r>
            <a:endParaRPr lang="en-US" sz="1600" b="1" dirty="0" smtClean="0">
              <a:solidFill>
                <a:srgbClr val="000389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00389"/>
                </a:solidFill>
              </a:rPr>
              <a:t>National </a:t>
            </a:r>
            <a:r>
              <a:rPr lang="en-US" sz="1800" b="1" dirty="0">
                <a:solidFill>
                  <a:srgbClr val="000389"/>
                </a:solidFill>
              </a:rPr>
              <a:t>Laser User Facility</a:t>
            </a:r>
            <a:r>
              <a:rPr lang="en-US" sz="1600" b="1" dirty="0">
                <a:solidFill>
                  <a:srgbClr val="000389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000389"/>
                </a:solidFill>
              </a:rPr>
              <a:t>  (grant DE-FG03–00SF22021)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000389"/>
                </a:solidFill>
              </a:rPr>
              <a:t>DTRA grant HDTRA-1-10-0077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000389"/>
                </a:solidFill>
              </a:rPr>
              <a:t>Los Alamos Nat. Lab.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000389"/>
                </a:solidFill>
              </a:rPr>
              <a:t>Laboratory for Laser Energetics</a:t>
            </a:r>
            <a:endParaRPr lang="en-US" sz="1600" b="1" dirty="0" smtClean="0">
              <a:solidFill>
                <a:srgbClr val="000389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000389"/>
                </a:solidFill>
              </a:rPr>
              <a:t>Past </a:t>
            </a:r>
            <a:r>
              <a:rPr lang="en-US" sz="1600" b="1" dirty="0">
                <a:solidFill>
                  <a:srgbClr val="000389"/>
                </a:solidFill>
              </a:rPr>
              <a:t>support: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000389"/>
                </a:solidFill>
              </a:rPr>
              <a:t>  Lawrence Livermore Nat. Lab.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000389"/>
                </a:solidFill>
              </a:rPr>
              <a:t>  Naval Research Lab.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pitchFamily="84" charset="0"/>
              </a:rPr>
              <a:t>CRASH</a:t>
            </a:r>
            <a:r>
              <a:rPr lang="en-US" dirty="0" smtClean="0">
                <a:latin typeface="Helvetica" pitchFamily="84" charset="0"/>
              </a:rPr>
              <a:t> is focused on </a:t>
            </a:r>
            <a:r>
              <a:rPr lang="en-US" i="1" dirty="0" smtClean="0">
                <a:latin typeface="Helvetica" pitchFamily="84" charset="0"/>
              </a:rPr>
              <a:t>predictive science</a:t>
            </a:r>
            <a:endParaRPr lang="en-US" i="1" dirty="0" smtClean="0">
              <a:latin typeface="Helvetica" pitchFamily="84" charset="0"/>
            </a:endParaRPr>
          </a:p>
        </p:txBody>
      </p:sp>
      <p:sp>
        <p:nvSpPr>
          <p:cNvPr id="2048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00090"/>
                </a:solidFill>
                <a:latin typeface="Helvetica" pitchFamily="84" charset="0"/>
              </a:rPr>
              <a:t>What CRASH is about: </a:t>
            </a:r>
          </a:p>
          <a:p>
            <a:pPr lvl="1" eaLnBrk="1" hangingPunct="1"/>
            <a:r>
              <a:rPr lang="en-US" sz="2000" dirty="0" smtClean="0">
                <a:solidFill>
                  <a:srgbClr val="000389"/>
                </a:solidFill>
              </a:rPr>
              <a:t>Our goal is to test methods</a:t>
            </a:r>
            <a:r>
              <a:rPr lang="en-US" sz="2000" dirty="0" smtClean="0">
                <a:solidFill>
                  <a:srgbClr val="000389"/>
                </a:solidFill>
              </a:rPr>
              <a:t> </a:t>
            </a: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0389"/>
                </a:solidFill>
              </a:rPr>
              <a:t>		</a:t>
            </a:r>
            <a:r>
              <a:rPr lang="en-US" sz="2000" dirty="0" smtClean="0">
                <a:solidFill>
                  <a:srgbClr val="000389"/>
                </a:solidFill>
              </a:rPr>
              <a:t>that </a:t>
            </a:r>
            <a:r>
              <a:rPr lang="en-US" sz="2000" dirty="0" smtClean="0">
                <a:solidFill>
                  <a:srgbClr val="000389"/>
                </a:solidFill>
              </a:rPr>
              <a:t>evaluate</a:t>
            </a:r>
            <a:r>
              <a:rPr lang="en-US" sz="2000" dirty="0" smtClean="0">
                <a:solidFill>
                  <a:srgbClr val="000389"/>
                </a:solidFill>
              </a:rPr>
              <a:t> our </a:t>
            </a:r>
            <a:r>
              <a:rPr lang="en-US" sz="2000" dirty="0" smtClean="0">
                <a:solidFill>
                  <a:srgbClr val="000389"/>
                </a:solidFill>
              </a:rPr>
              <a:t>predictive capability</a:t>
            </a:r>
            <a:r>
              <a:rPr lang="en-US" sz="2000" dirty="0" smtClean="0">
                <a:solidFill>
                  <a:srgbClr val="000389"/>
                </a:solidFill>
              </a:rPr>
              <a:t> </a:t>
            </a: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000389"/>
                </a:solidFill>
              </a:rPr>
              <a:t>		</a:t>
            </a:r>
            <a:r>
              <a:rPr lang="en-US" sz="2000" dirty="0" smtClean="0">
                <a:solidFill>
                  <a:srgbClr val="000389"/>
                </a:solidFill>
              </a:rPr>
              <a:t>to </a:t>
            </a:r>
            <a:r>
              <a:rPr lang="en-US" sz="2000" dirty="0" smtClean="0">
                <a:solidFill>
                  <a:srgbClr val="000389"/>
                </a:solidFill>
              </a:rPr>
              <a:t>model</a:t>
            </a:r>
            <a:r>
              <a:rPr lang="en-US" sz="2000" dirty="0" smtClean="0">
                <a:solidFill>
                  <a:srgbClr val="000389"/>
                </a:solidFill>
              </a:rPr>
              <a:t> complex </a:t>
            </a:r>
            <a:r>
              <a:rPr lang="en-US" sz="2000" dirty="0" smtClean="0">
                <a:solidFill>
                  <a:srgbClr val="000389"/>
                </a:solidFill>
              </a:rPr>
              <a:t>behavior</a:t>
            </a:r>
            <a:r>
              <a:rPr lang="en-US" sz="2000" dirty="0" smtClean="0">
                <a:solidFill>
                  <a:srgbClr val="000389"/>
                </a:solidFill>
              </a:rPr>
              <a:t> </a:t>
            </a:r>
            <a:endParaRPr lang="en-US" sz="2000" dirty="0" smtClean="0"/>
          </a:p>
          <a:p>
            <a:pPr lvl="2" eaLnBrk="1" hangingPunct="1"/>
            <a:r>
              <a:rPr lang="en-US" sz="1800" dirty="0" smtClean="0"/>
              <a:t>The predictor is a multiphysics computer code </a:t>
            </a:r>
          </a:p>
          <a:p>
            <a:pPr lvl="2" eaLnBrk="1" hangingPunct="1"/>
            <a:r>
              <a:rPr lang="en-US" sz="1800" dirty="0" smtClean="0"/>
              <a:t>Radiation hydrodynamic experiments are modeled </a:t>
            </a:r>
          </a:p>
          <a:p>
            <a:pPr lvl="2" eaLnBrk="1" hangingPunct="1"/>
            <a:endParaRPr lang="en-US" sz="1800" dirty="0" smtClean="0"/>
          </a:p>
          <a:p>
            <a:pPr lvl="1" eaLnBrk="1" hangingPunct="1"/>
            <a:r>
              <a:rPr lang="en-US" sz="2000" dirty="0" smtClean="0">
                <a:solidFill>
                  <a:srgbClr val="000090"/>
                </a:solidFill>
                <a:latin typeface="Helvetica" pitchFamily="84" charset="0"/>
              </a:rPr>
              <a:t>Our approach is to predict the behavior of a more complex system based on measurements of simpler systems</a:t>
            </a:r>
            <a:r>
              <a:rPr lang="en-US" sz="2000" dirty="0" smtClean="0">
                <a:solidFill>
                  <a:srgbClr val="000090"/>
                </a:solidFill>
                <a:latin typeface="Helvetica" pitchFamily="84" charset="0"/>
              </a:rPr>
              <a:t> </a:t>
            </a:r>
          </a:p>
          <a:p>
            <a:pPr eaLnBrk="1" hangingPunct="1"/>
            <a:r>
              <a:rPr lang="en-US" sz="2000" dirty="0" smtClean="0">
                <a:solidFill>
                  <a:srgbClr val="000090"/>
                </a:solidFill>
                <a:latin typeface="Helvetica" pitchFamily="84" charset="0"/>
              </a:rPr>
              <a:t>This talk: </a:t>
            </a:r>
          </a:p>
          <a:p>
            <a:pPr lvl="1" eaLnBrk="1" hangingPunct="1"/>
            <a:r>
              <a:rPr lang="en-US" sz="1800" dirty="0" smtClean="0">
                <a:solidFill>
                  <a:srgbClr val="000090"/>
                </a:solidFill>
                <a:latin typeface="Helvetica" pitchFamily="84" charset="0"/>
              </a:rPr>
              <a:t>Our radiative shock system and experiments</a:t>
            </a:r>
          </a:p>
          <a:p>
            <a:pPr lvl="1" eaLnBrk="1" hangingPunct="1"/>
            <a:r>
              <a:rPr lang="en-US" sz="1800" dirty="0" smtClean="0">
                <a:solidFill>
                  <a:srgbClr val="000090"/>
                </a:solidFill>
                <a:latin typeface="Helvetica" pitchFamily="84" charset="0"/>
              </a:rPr>
              <a:t>The CRASH code</a:t>
            </a:r>
          </a:p>
          <a:p>
            <a:pPr lvl="1" eaLnBrk="1" hangingPunct="1"/>
            <a:r>
              <a:rPr lang="en-US" sz="1800" dirty="0" smtClean="0">
                <a:solidFill>
                  <a:srgbClr val="000090"/>
                </a:solidFill>
                <a:latin typeface="Helvetica" pitchFamily="84" charset="0"/>
              </a:rPr>
              <a:t>Predictive science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950"/>
            <a:ext cx="9144000" cy="958850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Helvetica" pitchFamily="84" charset="0"/>
              </a:rPr>
              <a:t>Shocks become radiative when …  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98563"/>
            <a:ext cx="8153400" cy="5049837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rgbClr val="0C0D70"/>
                </a:solidFill>
                <a:latin typeface="Helvetica" pitchFamily="84" charset="0"/>
              </a:rPr>
              <a:t>R</a:t>
            </a:r>
            <a:r>
              <a:rPr lang="en-US" sz="2000" smtClean="0">
                <a:solidFill>
                  <a:srgbClr val="0C0D70"/>
                </a:solidFill>
                <a:latin typeface="Helvetica" pitchFamily="84" charset="0"/>
              </a:rPr>
              <a:t>adiative </a:t>
            </a:r>
            <a:r>
              <a:rPr lang="en-US" sz="2000">
                <a:solidFill>
                  <a:srgbClr val="0C0D70"/>
                </a:solidFill>
                <a:latin typeface="Helvetica" pitchFamily="84" charset="0"/>
              </a:rPr>
              <a:t>energy flux would exceed </a:t>
            </a:r>
            <a:r>
              <a:rPr lang="en-US" sz="2000">
                <a:solidFill>
                  <a:srgbClr val="000090"/>
                </a:solidFill>
                <a:latin typeface="Helvetica" pitchFamily="84" charset="0"/>
              </a:rPr>
              <a:t>incoming</a:t>
            </a:r>
            <a:r>
              <a:rPr lang="en-US" sz="2000">
                <a:solidFill>
                  <a:srgbClr val="0C0D70"/>
                </a:solidFill>
                <a:latin typeface="Helvetica" pitchFamily="84" charset="0"/>
              </a:rPr>
              <a:t> material energy flux</a:t>
            </a:r>
          </a:p>
          <a:p>
            <a:pPr eaLnBrk="1" hangingPunct="1"/>
            <a:endParaRPr lang="en-US">
              <a:latin typeface="Helvetica" pitchFamily="84" charset="0"/>
            </a:endParaRPr>
          </a:p>
          <a:p>
            <a:pPr lvl="2" eaLnBrk="1" hangingPunct="1"/>
            <a:endParaRPr lang="en-US" sz="1800">
              <a:latin typeface="Helvetica" pitchFamily="84" charset="0"/>
            </a:endParaRPr>
          </a:p>
          <a:p>
            <a:pPr lvl="2" eaLnBrk="1" hangingPunct="1"/>
            <a:endParaRPr lang="en-US">
              <a:latin typeface="Helvetica" pitchFamily="84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Helvetica" pitchFamily="84" charset="0"/>
              </a:rPr>
              <a:t>      </a:t>
            </a:r>
            <a:r>
              <a:rPr lang="en-US" sz="2000">
                <a:solidFill>
                  <a:srgbClr val="0C0D70"/>
                </a:solidFill>
                <a:latin typeface="Helvetica" pitchFamily="84" charset="0"/>
              </a:rPr>
              <a:t>where post-shock temperature is proportional to </a:t>
            </a:r>
            <a:r>
              <a:rPr lang="en-US" sz="2000" i="1">
                <a:solidFill>
                  <a:srgbClr val="0C0D70"/>
                </a:solidFill>
                <a:latin typeface="Helvetica" pitchFamily="84" charset="0"/>
              </a:rPr>
              <a:t>u</a:t>
            </a:r>
            <a:r>
              <a:rPr lang="en-US" sz="2000" baseline="-25000">
                <a:solidFill>
                  <a:srgbClr val="0C0D70"/>
                </a:solidFill>
                <a:latin typeface="Helvetica" pitchFamily="84" charset="0"/>
              </a:rPr>
              <a:t>s</a:t>
            </a:r>
            <a:r>
              <a:rPr lang="en-US" sz="2000" baseline="30000">
                <a:solidFill>
                  <a:srgbClr val="0C0D70"/>
                </a:solidFill>
                <a:latin typeface="Helvetica" pitchFamily="84" charset="0"/>
              </a:rPr>
              <a:t>2</a:t>
            </a:r>
            <a:r>
              <a:rPr lang="en-US" sz="2000" smtClean="0">
                <a:solidFill>
                  <a:srgbClr val="0C0D70"/>
                </a:solidFill>
                <a:latin typeface="Helvetica" pitchFamily="84" charset="0"/>
              </a:rPr>
              <a:t>.</a:t>
            </a:r>
            <a:endParaRPr lang="en-US" smtClean="0">
              <a:solidFill>
                <a:srgbClr val="0C0D70"/>
              </a:solidFill>
              <a:latin typeface="Helvetica" pitchFamily="84" charset="0"/>
            </a:endParaRPr>
          </a:p>
          <a:p>
            <a:pPr eaLnBrk="1" hangingPunct="1"/>
            <a:r>
              <a:rPr lang="en-US" sz="2000">
                <a:solidFill>
                  <a:srgbClr val="0C0D70"/>
                </a:solidFill>
                <a:latin typeface="Helvetica" pitchFamily="84" charset="0"/>
              </a:rPr>
              <a:t>Setting these fluxes equal gives a threshold velocity of 60 km/s</a:t>
            </a:r>
            <a:r>
              <a:rPr lang="en-US" sz="2000" smtClean="0">
                <a:solidFill>
                  <a:srgbClr val="0C0D70"/>
                </a:solidFill>
                <a:latin typeface="Helvetica" pitchFamily="84" charset="0"/>
              </a:rPr>
              <a:t> atmospheric-pressure xenon: </a:t>
            </a:r>
            <a:endParaRPr lang="en-US" sz="2000">
              <a:solidFill>
                <a:srgbClr val="0C0D70"/>
              </a:solidFill>
              <a:latin typeface="Helvetica" pitchFamily="84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85800" y="4795838"/>
            <a:ext cx="49530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Helvetica" pitchFamily="84" charset="0"/>
              </a:rPr>
              <a:t>Material		 	</a:t>
            </a:r>
            <a:r>
              <a:rPr lang="en-US" sz="1800" b="1">
                <a:solidFill>
                  <a:schemeClr val="accent2"/>
                </a:solidFill>
                <a:latin typeface="Helvetica" pitchFamily="84" charset="0"/>
              </a:rPr>
              <a:t>xenon gas</a:t>
            </a:r>
            <a:r>
              <a:rPr lang="en-US" sz="1800" b="1">
                <a:latin typeface="Helvetica" pitchFamily="84" charset="0"/>
              </a:rPr>
              <a:t>	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Helvetica" pitchFamily="84" charset="0"/>
              </a:rPr>
              <a:t>Density 			</a:t>
            </a:r>
            <a:r>
              <a:rPr lang="en-US" sz="1800" b="1">
                <a:solidFill>
                  <a:schemeClr val="accent2"/>
                </a:solidFill>
                <a:latin typeface="Helvetica" pitchFamily="84" charset="0"/>
              </a:rPr>
              <a:t>6.5 mg/cc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Helvetica" pitchFamily="84" charset="0"/>
              </a:rPr>
              <a:t>Initial shock velocity	</a:t>
            </a:r>
            <a:r>
              <a:rPr lang="en-US" sz="1800" b="1">
                <a:solidFill>
                  <a:schemeClr val="accent2"/>
                </a:solidFill>
                <a:latin typeface="Helvetica" pitchFamily="84" charset="0"/>
              </a:rPr>
              <a:t>200 km/s	</a:t>
            </a:r>
            <a:endParaRPr lang="en-US">
              <a:solidFill>
                <a:schemeClr val="accent2"/>
              </a:solidFill>
              <a:latin typeface="Helvetica" pitchFamily="84" charset="0"/>
            </a:endParaRPr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1066800" y="2286000"/>
            <a:ext cx="6832600" cy="838200"/>
            <a:chOff x="712" y="1120"/>
            <a:chExt cx="4304" cy="528"/>
          </a:xfrm>
        </p:grpSpPr>
        <p:sp>
          <p:nvSpPr>
            <p:cNvPr id="22539" name="Line 6"/>
            <p:cNvSpPr>
              <a:spLocks noChangeShapeType="1"/>
            </p:cNvSpPr>
            <p:nvPr/>
          </p:nvSpPr>
          <p:spPr bwMode="auto">
            <a:xfrm>
              <a:off x="712" y="1648"/>
              <a:ext cx="4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0" name="Line 7"/>
            <p:cNvSpPr>
              <a:spLocks noChangeShapeType="1"/>
            </p:cNvSpPr>
            <p:nvPr/>
          </p:nvSpPr>
          <p:spPr bwMode="auto">
            <a:xfrm>
              <a:off x="1072" y="1120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1" name="Line 8"/>
            <p:cNvSpPr>
              <a:spLocks noChangeShapeType="1"/>
            </p:cNvSpPr>
            <p:nvPr/>
          </p:nvSpPr>
          <p:spPr bwMode="auto">
            <a:xfrm>
              <a:off x="1832" y="1120"/>
              <a:ext cx="0" cy="3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Line 9"/>
            <p:cNvSpPr>
              <a:spLocks noChangeShapeType="1"/>
            </p:cNvSpPr>
            <p:nvPr/>
          </p:nvSpPr>
          <p:spPr bwMode="auto">
            <a:xfrm>
              <a:off x="1824" y="1504"/>
              <a:ext cx="30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33" name="Line 10"/>
          <p:cNvSpPr>
            <a:spLocks noChangeShapeType="1"/>
          </p:cNvSpPr>
          <p:nvPr/>
        </p:nvSpPr>
        <p:spPr bwMode="auto">
          <a:xfrm>
            <a:off x="2959100" y="2349500"/>
            <a:ext cx="102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Line 11"/>
          <p:cNvSpPr>
            <a:spLocks noChangeShapeType="1"/>
          </p:cNvSpPr>
          <p:nvPr/>
        </p:nvSpPr>
        <p:spPr bwMode="auto">
          <a:xfrm flipH="1">
            <a:off x="5118100" y="2336800"/>
            <a:ext cx="128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1104900" y="2211388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latin typeface="Helvetica" pitchFamily="84" charset="0"/>
              </a:rPr>
              <a:t>shocked</a:t>
            </a:r>
          </a:p>
        </p:txBody>
      </p:sp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6515100" y="1881188"/>
            <a:ext cx="1525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latin typeface="Helvetica" pitchFamily="84" charset="0"/>
              </a:rPr>
              <a:t>unshocked</a:t>
            </a:r>
          </a:p>
          <a:p>
            <a:pPr eaLnBrk="0" hangingPunct="0"/>
            <a:r>
              <a:rPr lang="en-US" sz="2000" b="1">
                <a:latin typeface="Helvetica" pitchFamily="84" charset="0"/>
              </a:rPr>
              <a:t>preheated</a:t>
            </a:r>
          </a:p>
        </p:txBody>
      </p:sp>
      <p:sp>
        <p:nvSpPr>
          <p:cNvPr id="22537" name="Rectangle 14"/>
          <p:cNvSpPr>
            <a:spLocks noChangeArrowheads="1"/>
          </p:cNvSpPr>
          <p:nvPr/>
        </p:nvSpPr>
        <p:spPr bwMode="auto">
          <a:xfrm>
            <a:off x="3173413" y="1876425"/>
            <a:ext cx="327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>
                <a:latin typeface="Symbol Proportional BT" pitchFamily="84" charset="2"/>
                <a:ea typeface="Symbol Proportional BT" pitchFamily="84" charset="2"/>
                <a:cs typeface="Symbol Proportional BT" pitchFamily="84" charset="2"/>
                <a:sym typeface="Symbol" pitchFamily="84" charset="2"/>
              </a:rPr>
              <a:t></a:t>
            </a:r>
            <a:r>
              <a:rPr lang="en-US" b="1" i="1">
                <a:latin typeface="Helvetica" pitchFamily="84" charset="0"/>
              </a:rPr>
              <a:t>T</a:t>
            </a:r>
            <a:r>
              <a:rPr lang="en-US" b="1" baseline="-25000">
                <a:latin typeface="Helvetica" pitchFamily="84" charset="0"/>
              </a:rPr>
              <a:t>s</a:t>
            </a:r>
            <a:r>
              <a:rPr lang="en-US" b="1" baseline="30000">
                <a:latin typeface="Helvetica" pitchFamily="84" charset="0"/>
              </a:rPr>
              <a:t>4</a:t>
            </a:r>
            <a:r>
              <a:rPr lang="en-US" b="1">
                <a:latin typeface="Helvetica" pitchFamily="84" charset="0"/>
              </a:rPr>
              <a:t> 		   </a:t>
            </a:r>
            <a:r>
              <a:rPr lang="en-US" b="1" i="1">
                <a:latin typeface="Symbol Proportional BT" pitchFamily="84" charset="2"/>
                <a:ea typeface="Symbol Proportional BT" pitchFamily="84" charset="2"/>
                <a:cs typeface="Symbol Proportional BT" pitchFamily="84" charset="2"/>
                <a:sym typeface="Symbol" pitchFamily="84" charset="2"/>
              </a:rPr>
              <a:t></a:t>
            </a:r>
            <a:r>
              <a:rPr lang="en-US" b="1" baseline="-25000">
                <a:latin typeface="Helvetica" pitchFamily="84" charset="0"/>
              </a:rPr>
              <a:t>o</a:t>
            </a:r>
            <a:r>
              <a:rPr lang="en-US" b="1" i="1">
                <a:latin typeface="Helvetica" pitchFamily="84" charset="0"/>
              </a:rPr>
              <a:t>u</a:t>
            </a:r>
            <a:r>
              <a:rPr lang="en-US" b="1" baseline="-25000">
                <a:latin typeface="Helvetica" pitchFamily="84" charset="0"/>
              </a:rPr>
              <a:t>s</a:t>
            </a:r>
            <a:r>
              <a:rPr lang="en-US" b="1" baseline="30000">
                <a:latin typeface="Helvetica" pitchFamily="84" charset="0"/>
              </a:rPr>
              <a:t>3</a:t>
            </a:r>
            <a:r>
              <a:rPr lang="en-US" b="1">
                <a:latin typeface="Helvetica" pitchFamily="84" charset="0"/>
              </a:rPr>
              <a:t>/2</a:t>
            </a:r>
          </a:p>
        </p:txBody>
      </p:sp>
      <p:sp>
        <p:nvSpPr>
          <p:cNvPr id="22538" name="Text Box 15"/>
          <p:cNvSpPr txBox="1">
            <a:spLocks noChangeArrowheads="1"/>
          </p:cNvSpPr>
          <p:nvPr/>
        </p:nvSpPr>
        <p:spPr bwMode="auto">
          <a:xfrm>
            <a:off x="4954588" y="5175250"/>
            <a:ext cx="3657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Helvetica" pitchFamily="84" charset="0"/>
              </a:rPr>
              <a:t>Initial ion temperature 	</a:t>
            </a:r>
            <a:r>
              <a:rPr lang="en-US" sz="1800" b="1">
                <a:solidFill>
                  <a:schemeClr val="accent2"/>
                </a:solidFill>
                <a:latin typeface="Helvetica" pitchFamily="84" charset="0"/>
              </a:rPr>
              <a:t>2 keV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Helvetica" pitchFamily="84" charset="0"/>
              </a:rPr>
              <a:t>Typ. radiation temp. 	</a:t>
            </a:r>
            <a:r>
              <a:rPr lang="en-US" sz="1800" b="1">
                <a:solidFill>
                  <a:schemeClr val="accent2"/>
                </a:solidFill>
                <a:latin typeface="Helvetica" pitchFamily="84" charset="0"/>
              </a:rPr>
              <a:t>50 eV</a:t>
            </a:r>
            <a:endParaRPr lang="en-US">
              <a:solidFill>
                <a:schemeClr val="accent2"/>
              </a:solidFill>
              <a:latin typeface="Helvetica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882650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pitchFamily="84" charset="0"/>
              </a:rPr>
              <a:t>Our simple system is a radiative shock </a:t>
            </a:r>
            <a:br>
              <a:rPr lang="en-US" dirty="0" smtClean="0">
                <a:latin typeface="Helvetica" pitchFamily="84" charset="0"/>
              </a:rPr>
            </a:br>
            <a:r>
              <a:rPr lang="en-US" dirty="0" smtClean="0">
                <a:latin typeface="Helvetica" pitchFamily="84" charset="0"/>
              </a:rPr>
              <a:t>in a circular tube</a:t>
            </a:r>
            <a:endParaRPr lang="en-US" dirty="0">
              <a:latin typeface="Helvetica" pitchFamily="84" charset="0"/>
            </a:endParaRPr>
          </a:p>
        </p:txBody>
      </p:sp>
      <p:sp>
        <p:nvSpPr>
          <p:cNvPr id="24578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3946525" cy="4648200"/>
          </a:xfrm>
        </p:spPr>
        <p:txBody>
          <a:bodyPr/>
          <a:lstStyle/>
          <a:p>
            <a:pPr eaLnBrk="1" hangingPunct="1">
              <a:spcBef>
                <a:spcPts val="1400"/>
              </a:spcBef>
            </a:pPr>
            <a:r>
              <a:rPr lang="en-US" sz="2000" dirty="0" smtClean="0">
                <a:solidFill>
                  <a:srgbClr val="000090"/>
                </a:solidFill>
                <a:latin typeface="Helvetica" pitchFamily="84" charset="0"/>
              </a:rPr>
              <a:t>1 ns, 3.8 kJ laser irradiates Be disk</a:t>
            </a:r>
          </a:p>
          <a:p>
            <a:pPr eaLnBrk="1" hangingPunct="1">
              <a:spcBef>
                <a:spcPts val="1400"/>
              </a:spcBef>
            </a:pPr>
            <a:r>
              <a:rPr lang="en-US" sz="2000" dirty="0" smtClean="0">
                <a:solidFill>
                  <a:srgbClr val="000090"/>
                </a:solidFill>
                <a:latin typeface="Helvetica" pitchFamily="84" charset="0"/>
              </a:rPr>
              <a:t>Drives shock down Xe-filled tube</a:t>
            </a:r>
          </a:p>
          <a:p>
            <a:pPr eaLnBrk="1" hangingPunct="1">
              <a:spcBef>
                <a:spcPts val="1400"/>
              </a:spcBef>
            </a:pPr>
            <a:r>
              <a:rPr lang="en-US" sz="2000" dirty="0" smtClean="0">
                <a:solidFill>
                  <a:srgbClr val="000090"/>
                </a:solidFill>
                <a:latin typeface="Helvetica" pitchFamily="84" charset="0"/>
              </a:rPr>
              <a:t>Radiation ablates wall of tube -&gt; wall shock</a:t>
            </a:r>
          </a:p>
          <a:p>
            <a:pPr eaLnBrk="1" hangingPunct="1">
              <a:spcBef>
                <a:spcPts val="1400"/>
              </a:spcBef>
            </a:pPr>
            <a:r>
              <a:rPr lang="en-US" sz="2000" dirty="0" smtClean="0">
                <a:solidFill>
                  <a:srgbClr val="000090"/>
                </a:solidFill>
                <a:latin typeface="Helvetica" pitchFamily="84" charset="0"/>
              </a:rPr>
              <a:t>Ongoing CRASH experiments chosen first to improve then to test predictive capability</a:t>
            </a:r>
          </a:p>
        </p:txBody>
      </p:sp>
      <p:pic>
        <p:nvPicPr>
          <p:cNvPr id="24579" name="Picture 9" descr="Basic_targ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25" y="1083210"/>
            <a:ext cx="2936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CRASH_data_52665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8113" y="2111375"/>
            <a:ext cx="25304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5" descr="Radiograph_schemat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0700" y="4291013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079625" y="6343650"/>
            <a:ext cx="5584825" cy="36671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dirty="0">
                <a:solidFill>
                  <a:schemeClr val="bg2"/>
                </a:solidFill>
              </a:rPr>
              <a:t>CRASH essential physics: Drake et al HEDP 2011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32695" y="1969205"/>
            <a:ext cx="2592729" cy="317515"/>
          </a:xfrm>
          <a:prstGeom prst="rect">
            <a:avLst/>
          </a:prstGeom>
          <a:solidFill>
            <a:srgbClr val="FFF5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50765" y="3096549"/>
            <a:ext cx="2592729" cy="317515"/>
          </a:xfrm>
          <a:prstGeom prst="rect">
            <a:avLst/>
          </a:prstGeom>
          <a:solidFill>
            <a:srgbClr val="FFF5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89253" y="1969205"/>
            <a:ext cx="2592729" cy="317515"/>
          </a:xfrm>
          <a:prstGeom prst="rect">
            <a:avLst/>
          </a:prstGeom>
          <a:solidFill>
            <a:srgbClr val="FFF5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61943" y="3096549"/>
            <a:ext cx="2592729" cy="317515"/>
          </a:xfrm>
          <a:prstGeom prst="rect">
            <a:avLst/>
          </a:prstGeom>
          <a:solidFill>
            <a:srgbClr val="FFF5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646113" y="111115"/>
            <a:ext cx="7162800" cy="1000125"/>
          </a:xfrm>
        </p:spPr>
        <p:txBody>
          <a:bodyPr/>
          <a:lstStyle/>
          <a:p>
            <a:r>
              <a:rPr lang="en-US" dirty="0" smtClean="0"/>
              <a:t>We have used radiography to investigate the lateral structure of these shocks</a:t>
            </a:r>
          </a:p>
        </p:txBody>
      </p:sp>
      <p:sp>
        <p:nvSpPr>
          <p:cNvPr id="32771" name="Text Placeholder 8"/>
          <p:cNvSpPr>
            <a:spLocks noGrp="1"/>
          </p:cNvSpPr>
          <p:nvPr>
            <p:ph type="body" sz="half" idx="1"/>
          </p:nvPr>
        </p:nvSpPr>
        <p:spPr>
          <a:xfrm>
            <a:off x="685800" y="1320796"/>
            <a:ext cx="3810000" cy="2181146"/>
          </a:xfrm>
        </p:spPr>
        <p:txBody>
          <a:bodyPr/>
          <a:lstStyle/>
          <a:p>
            <a:r>
              <a:rPr lang="en-US" sz="1800" dirty="0" smtClean="0"/>
              <a:t>Bayesian analysis of tilt gives compression ~ 22</a:t>
            </a:r>
          </a:p>
          <a:p>
            <a:pPr lvl="1"/>
            <a:r>
              <a:rPr lang="en-US" sz="1600" dirty="0" smtClean="0"/>
              <a:t>Doss HEDP, A&amp;SS 2010 </a:t>
            </a:r>
          </a:p>
          <a:p>
            <a:r>
              <a:rPr lang="en-US" sz="1800" dirty="0" smtClean="0"/>
              <a:t>Shock-shock interactions give local Mach number</a:t>
            </a:r>
          </a:p>
          <a:p>
            <a:pPr lvl="1"/>
            <a:r>
              <a:rPr lang="en-US" sz="1600" dirty="0" smtClean="0"/>
              <a:t>Doss </a:t>
            </a:r>
            <a:r>
              <a:rPr lang="en-US" sz="1600" dirty="0" err="1" smtClean="0"/>
              <a:t>PoP</a:t>
            </a:r>
            <a:r>
              <a:rPr lang="en-US" sz="1600" dirty="0" smtClean="0"/>
              <a:t> 2009</a:t>
            </a:r>
          </a:p>
        </p:txBody>
      </p:sp>
      <p:pic>
        <p:nvPicPr>
          <p:cNvPr id="32772" name="Picture 7" descr="Radshock_uncropped_Doss_labe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2325" y="3831631"/>
            <a:ext cx="30432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3592513" y="3446526"/>
            <a:ext cx="159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3300"/>
                </a:solidFill>
              </a:rPr>
              <a:t>Radiographs</a:t>
            </a:r>
          </a:p>
        </p:txBody>
      </p:sp>
      <p:sp>
        <p:nvSpPr>
          <p:cNvPr id="3277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320796"/>
            <a:ext cx="4084562" cy="2147888"/>
          </a:xfrm>
        </p:spPr>
        <p:txBody>
          <a:bodyPr/>
          <a:lstStyle/>
          <a:p>
            <a:r>
              <a:rPr lang="en-US" sz="1800" dirty="0" smtClean="0"/>
              <a:t>Shape of entrained flow reveals wave-wave dynamics</a:t>
            </a:r>
          </a:p>
          <a:p>
            <a:pPr lvl="1"/>
            <a:r>
              <a:rPr lang="en-US" sz="1600" dirty="0" smtClean="0"/>
              <a:t>Doss </a:t>
            </a:r>
            <a:r>
              <a:rPr lang="en-US" sz="1600" dirty="0" err="1" smtClean="0"/>
              <a:t>PoP</a:t>
            </a:r>
            <a:r>
              <a:rPr lang="en-US" sz="1600" dirty="0" smtClean="0"/>
              <a:t> 2011</a:t>
            </a:r>
          </a:p>
          <a:p>
            <a:r>
              <a:rPr lang="en-US" sz="1800" dirty="0" smtClean="0"/>
              <a:t>Thin layer instability; scaling to supernova remnants</a:t>
            </a:r>
          </a:p>
          <a:p>
            <a:pPr lvl="1"/>
            <a:r>
              <a:rPr lang="en-US" sz="1600" dirty="0" smtClean="0"/>
              <a:t>Doss thesis &amp; to be pub. </a:t>
            </a:r>
          </a:p>
        </p:txBody>
      </p:sp>
      <p:pic>
        <p:nvPicPr>
          <p:cNvPr id="32775" name="Picture 14" descr="Doss_Aug_2010_data_cropp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6590" y="3850681"/>
            <a:ext cx="348138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17"/>
          <p:cNvSpPr>
            <a:spLocks noChangeArrowheads="1"/>
          </p:cNvSpPr>
          <p:nvPr/>
        </p:nvSpPr>
        <p:spPr bwMode="auto">
          <a:xfrm>
            <a:off x="2547130" y="3489783"/>
            <a:ext cx="1004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ea typeface="ＭＳ Ｐゴシック" charset="-128"/>
                <a:cs typeface="ＭＳ Ｐゴシック" charset="-128"/>
              </a:rPr>
              <a:t>13 ns</a:t>
            </a:r>
          </a:p>
        </p:txBody>
      </p:sp>
      <p:sp>
        <p:nvSpPr>
          <p:cNvPr id="32777" name="Rectangle 18"/>
          <p:cNvSpPr>
            <a:spLocks noChangeArrowheads="1"/>
          </p:cNvSpPr>
          <p:nvPr/>
        </p:nvSpPr>
        <p:spPr bwMode="auto">
          <a:xfrm>
            <a:off x="6512942" y="3513327"/>
            <a:ext cx="785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ea typeface="ＭＳ Ｐゴシック" charset="-128"/>
                <a:cs typeface="ＭＳ Ｐゴシック" charset="-128"/>
              </a:rPr>
              <a:t>26 ns</a:t>
            </a:r>
          </a:p>
        </p:txBody>
      </p:sp>
      <p:pic>
        <p:nvPicPr>
          <p:cNvPr id="11" name="Picture 10" descr="CRASH_3.5ns_radiograp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77" y="3818712"/>
            <a:ext cx="1111106" cy="2151667"/>
          </a:xfrm>
          <a:prstGeom prst="rect">
            <a:avLst/>
          </a:prstGeom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754609" y="3481996"/>
            <a:ext cx="1004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3.5 </a:t>
            </a:r>
            <a:r>
              <a:rPr lang="en-US" sz="1800" b="1" dirty="0">
                <a:ea typeface="ＭＳ Ｐゴシック" charset="-128"/>
                <a:cs typeface="ＭＳ Ｐゴシック" charset="-128"/>
              </a:rPr>
              <a:t>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8047" y="5956724"/>
            <a:ext cx="1594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Credit: 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Carolyn Kuranz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3513"/>
            <a:ext cx="8042275" cy="696424"/>
          </a:xfrm>
        </p:spPr>
        <p:txBody>
          <a:bodyPr/>
          <a:lstStyle/>
          <a:p>
            <a:r>
              <a:rPr lang="en-US" sz="2400" dirty="0" smtClean="0"/>
              <a:t>We are also making other measurements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02285"/>
            <a:ext cx="8042275" cy="4552681"/>
          </a:xfrm>
        </p:spPr>
        <p:txBody>
          <a:bodyPr/>
          <a:lstStyle/>
          <a:p>
            <a:r>
              <a:rPr lang="en-US" sz="2000" dirty="0" smtClean="0">
                <a:solidFill>
                  <a:srgbClr val="000389"/>
                </a:solidFill>
              </a:rPr>
              <a:t>Shock breakout from the Be disk </a:t>
            </a:r>
          </a:p>
          <a:p>
            <a:pPr>
              <a:buNone/>
            </a:pPr>
            <a:endParaRPr lang="en-US" sz="2000" dirty="0" smtClean="0">
              <a:solidFill>
                <a:srgbClr val="000389"/>
              </a:solidFill>
            </a:endParaRPr>
          </a:p>
          <a:p>
            <a:endParaRPr lang="en-US" sz="2000" dirty="0" smtClean="0">
              <a:solidFill>
                <a:srgbClr val="000389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0389"/>
              </a:solidFill>
            </a:endParaRPr>
          </a:p>
          <a:p>
            <a:r>
              <a:rPr lang="en-US" sz="2000" dirty="0" smtClean="0">
                <a:solidFill>
                  <a:srgbClr val="000389"/>
                </a:solidFill>
              </a:rPr>
              <a:t>X-ray Thomson scattering </a:t>
            </a:r>
            <a:endParaRPr lang="en-US" dirty="0">
              <a:solidFill>
                <a:srgbClr val="000389"/>
              </a:solidFill>
            </a:endParaRPr>
          </a:p>
        </p:txBody>
      </p:sp>
      <p:pic>
        <p:nvPicPr>
          <p:cNvPr id="5" name="Picture 3" descr="Macintosh HD:Users:ckuranz:Desktop:aip:tar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4" y="1674504"/>
            <a:ext cx="2183041" cy="155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acintosh HD:Users:ckuranz:Desktop:aip:expt-data-bot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3106" y="1674504"/>
            <a:ext cx="2761477" cy="155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::aip:data-sim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1828" y="1377857"/>
            <a:ext cx="2874602" cy="277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941828" y="4497665"/>
            <a:ext cx="2767014" cy="160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9250" indent="-349250" defTabSz="914400" eaLnBrk="0" hangingPunct="0">
              <a:spcBef>
                <a:spcPts val="0"/>
              </a:spcBef>
              <a:buClr>
                <a:srgbClr val="6179ED"/>
              </a:buClr>
              <a:buSzPct val="110000"/>
              <a:buFont typeface="Wingdings 2" charset="2"/>
              <a:buChar char=""/>
              <a:defRPr/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Papers in prep </a:t>
            </a:r>
          </a:p>
          <a:p>
            <a:pPr marL="806450" lvl="1" indent="-349250" defTabSz="914400" eaLnBrk="0" hangingPunct="0">
              <a:spcBef>
                <a:spcPts val="0"/>
              </a:spcBef>
              <a:buClr>
                <a:srgbClr val="6179ED"/>
              </a:buClr>
              <a:buSzPct val="110000"/>
              <a:buFont typeface="Wingdings 2" charset="2"/>
              <a:buChar char=""/>
              <a:defRPr/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Kuranz et al. </a:t>
            </a:r>
          </a:p>
          <a:p>
            <a:pPr marL="806450" lvl="1" indent="-349250" defTabSz="914400" eaLnBrk="0" hangingPunct="0">
              <a:spcBef>
                <a:spcPts val="0"/>
              </a:spcBef>
              <a:buClr>
                <a:srgbClr val="6179ED"/>
              </a:buClr>
              <a:buSzPct val="110000"/>
              <a:buFont typeface="Wingdings 2" charset="2"/>
              <a:buChar char=""/>
              <a:defRPr/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Stripling et al</a:t>
            </a:r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806450" lvl="1" indent="-349250" defTabSz="914400" eaLnBrk="0" hangingPunct="0">
              <a:spcBef>
                <a:spcPts val="0"/>
              </a:spcBef>
              <a:buClr>
                <a:srgbClr val="6179ED"/>
              </a:buClr>
              <a:buSzPct val="110000"/>
              <a:buFont typeface="Wingdings 2" charset="2"/>
              <a:buChar char=""/>
              <a:defRPr/>
            </a:pPr>
            <a:r>
              <a:rPr lang="en-US" sz="1800" b="1" kern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Visco</a:t>
            </a:r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et al.</a:t>
            </a:r>
          </a:p>
          <a:p>
            <a:pPr marL="806450" lvl="1" indent="-349250" defTabSz="914400" eaLnBrk="0" hangingPunct="0">
              <a:spcBef>
                <a:spcPts val="0"/>
              </a:spcBef>
              <a:buClr>
                <a:srgbClr val="6179ED"/>
              </a:buClr>
              <a:buSzPct val="110000"/>
              <a:buFont typeface="Wingdings 2" charset="2"/>
              <a:buChar char=""/>
              <a:defRPr/>
            </a:pPr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Huntington et al. </a:t>
            </a:r>
            <a:endParaRPr lang="en-US" sz="1800" b="1" kern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han_vonHamos_semiugl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21" y="3921569"/>
            <a:ext cx="2345885" cy="2327566"/>
          </a:xfrm>
          <a:prstGeom prst="rect">
            <a:avLst/>
          </a:prstGeom>
        </p:spPr>
      </p:pic>
      <p:pic>
        <p:nvPicPr>
          <p:cNvPr id="10" name="Picture 2" descr="back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5224" y="3921568"/>
            <a:ext cx="2673295" cy="218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4306888" cy="9493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smtClean="0">
                <a:latin typeface="Helvetica" pitchFamily="84" charset="0"/>
              </a:rPr>
              <a:t>We simulate the experiments using the CRASH code</a:t>
            </a:r>
            <a:endParaRPr lang="en-US" smtClean="0">
              <a:latin typeface="Helvetica" pitchFamily="84" charset="0"/>
            </a:endParaRPr>
          </a:p>
        </p:txBody>
      </p:sp>
      <p:sp>
        <p:nvSpPr>
          <p:cNvPr id="26626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C0D70"/>
                </a:solidFill>
                <a:latin typeface="Helvetica" pitchFamily="84" charset="0"/>
              </a:rPr>
              <a:t>Dynamic adaptive AMR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C0D70"/>
                </a:solidFill>
                <a:latin typeface="Helvetica" pitchFamily="84" charset="0"/>
              </a:rPr>
              <a:t>Level set interfaces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C0D70"/>
                </a:solidFill>
                <a:latin typeface="Helvetica" pitchFamily="84" charset="0"/>
              </a:rPr>
              <a:t>Self-consistent EOS and opacities</a:t>
            </a:r>
            <a:r>
              <a:rPr lang="en-US" sz="1800" dirty="0" smtClean="0">
                <a:solidFill>
                  <a:srgbClr val="0C0D70"/>
                </a:solidFill>
                <a:latin typeface="Helvetica" pitchFamily="84" charset="0"/>
              </a:rPr>
              <a:t> or other tables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C0D70"/>
                </a:solidFill>
                <a:latin typeface="Helvetica" pitchFamily="84" charset="0"/>
              </a:rPr>
              <a:t>Multigroup-diffusion radiation transport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C0D70"/>
                </a:solidFill>
                <a:latin typeface="Helvetica" pitchFamily="84" charset="0"/>
              </a:rPr>
              <a:t>Electron physics and flux-limited electron heat conduction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C0D70"/>
                </a:solidFill>
                <a:latin typeface="Helvetica" pitchFamily="84" charset="0"/>
              </a:rPr>
              <a:t>Laser package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C0D70"/>
                </a:solidFill>
                <a:latin typeface="Helvetica" pitchFamily="84" charset="0"/>
              </a:rPr>
              <a:t>Ongoing 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0C0D70"/>
                </a:solidFill>
                <a:latin typeface="Helvetica" pitchFamily="84" charset="0"/>
              </a:rPr>
              <a:t>Multigroup preconditioner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0C0D70"/>
                </a:solidFill>
                <a:latin typeface="Helvetica" pitchFamily="84" charset="0"/>
              </a:rPr>
              <a:t>I/O performance </a:t>
            </a:r>
            <a:r>
              <a:rPr lang="en-US" sz="1800" dirty="0" smtClean="0">
                <a:solidFill>
                  <a:srgbClr val="0C0D70"/>
                </a:solidFill>
                <a:latin typeface="Helvetica" pitchFamily="84" charset="0"/>
              </a:rPr>
              <a:t>upgrade</a:t>
            </a:r>
            <a:endParaRPr lang="en-US" sz="1800" dirty="0" smtClean="0">
              <a:solidFill>
                <a:srgbClr val="0C0D70"/>
              </a:solidFill>
              <a:latin typeface="Helvetica" pitchFamily="84" charset="0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5181600" y="547688"/>
            <a:ext cx="3287713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/>
              <a:t>3D Nozzle to Ellipse @ 13 ns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5746750" y="1858963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/>
              <a:t>Material &amp; AMR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6051550" y="3001963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/>
              <a:t>Log Density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5446713" y="4144963"/>
            <a:ext cx="302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/>
              <a:t>Log Electron Temperature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5518150" y="5287963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/>
              <a:t>Log Ion Temperature</a:t>
            </a:r>
          </a:p>
        </p:txBody>
      </p:sp>
      <p:pic>
        <p:nvPicPr>
          <p:cNvPr id="26632" name="Picture 11" descr="3D_ellip_fullphys_101022_leve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54100"/>
            <a:ext cx="441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 descr="3D_ellip_fullphys_101022_rh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220913"/>
            <a:ext cx="44196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3" descr="3D_ellip_fullphys_101022_T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338513"/>
            <a:ext cx="4419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4" descr="3D_ellip_fullphys_101022_Ti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5350" y="4495800"/>
            <a:ext cx="44386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Rectangle 15"/>
          <p:cNvSpPr>
            <a:spLocks noChangeArrowheads="1"/>
          </p:cNvSpPr>
          <p:nvPr/>
        </p:nvSpPr>
        <p:spPr bwMode="auto">
          <a:xfrm>
            <a:off x="2079625" y="5973763"/>
            <a:ext cx="5265738" cy="366712"/>
          </a:xfrm>
          <a:prstGeom prst="rect">
            <a:avLst/>
          </a:prstGeom>
          <a:solidFill>
            <a:srgbClr val="FFF52E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dirty="0"/>
              <a:t>CRASH code: Van </a:t>
            </a:r>
            <a:r>
              <a:rPr lang="en-US" sz="1800" b="1" dirty="0" err="1"/>
              <a:t>der</a:t>
            </a:r>
            <a:r>
              <a:rPr lang="en-US" sz="1800" b="1" dirty="0"/>
              <a:t> </a:t>
            </a:r>
            <a:r>
              <a:rPr lang="en-US" sz="1800" b="1" dirty="0" err="1"/>
              <a:t>Holst</a:t>
            </a:r>
            <a:r>
              <a:rPr lang="en-US" sz="1800" b="1" dirty="0"/>
              <a:t> et al, </a:t>
            </a:r>
            <a:r>
              <a:rPr lang="en-US" sz="1800" b="1" dirty="0" err="1"/>
              <a:t>Ap.J.S</a:t>
            </a:r>
            <a:r>
              <a:rPr lang="en-US" sz="1800" b="1" dirty="0"/>
              <a:t>. 2011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CRASHLayout">
  <a:themeElements>
    <a:clrScheme name="CRASH">
      <a:dk1>
        <a:srgbClr val="0C0D70"/>
      </a:dk1>
      <a:lt1>
        <a:srgbClr val="22336A"/>
      </a:lt1>
      <a:dk2>
        <a:srgbClr val="090D74"/>
      </a:dk2>
      <a:lt2>
        <a:srgbClr val="006DD2"/>
      </a:lt2>
      <a:accent1>
        <a:srgbClr val="1633C3"/>
      </a:accent1>
      <a:accent2>
        <a:srgbClr val="1318FF"/>
      </a:accent2>
      <a:accent3>
        <a:srgbClr val="3D8AE0"/>
      </a:accent3>
      <a:accent4>
        <a:srgbClr val="FFFA92"/>
      </a:accent4>
      <a:accent5>
        <a:srgbClr val="005BD3"/>
      </a:accent5>
      <a:accent6>
        <a:srgbClr val="001E5D"/>
      </a:accent6>
      <a:hlink>
        <a:srgbClr val="17BBFD"/>
      </a:hlink>
      <a:folHlink>
        <a:srgbClr val="3B3BFF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7549</TotalTime>
  <Words>1513</Words>
  <Application>Microsoft Macintosh PowerPoint</Application>
  <PresentationFormat>On-screen Show (4:3)</PresentationFormat>
  <Paragraphs>263</Paragraphs>
  <Slides>23</Slides>
  <Notes>14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NewCRASHLayout</vt:lpstr>
      <vt:lpstr>Slide 1</vt:lpstr>
      <vt:lpstr>Many individuals contribute to the CRASH Team</vt:lpstr>
      <vt:lpstr>We value our scientific  and financial collaborators</vt:lpstr>
      <vt:lpstr>CRASH is focused on predictive science</vt:lpstr>
      <vt:lpstr>Shocks become radiative when …  </vt:lpstr>
      <vt:lpstr>Our simple system is a radiative shock  in a circular tube</vt:lpstr>
      <vt:lpstr>We have used radiography to investigate the lateral structure of these shocks</vt:lpstr>
      <vt:lpstr>We are also making other measurements</vt:lpstr>
      <vt:lpstr>We simulate the experiments using the CRASH code</vt:lpstr>
      <vt:lpstr>The CRASH 3.0 simulation of the simple experiment reproduces many observed aspects</vt:lpstr>
      <vt:lpstr>The shock at 13 ns looks much like the data</vt:lpstr>
      <vt:lpstr>Our complex system drives such a shock  into an elliptical tube</vt:lpstr>
      <vt:lpstr>Our work in predictive science revolves around inputs and outputs of the code</vt:lpstr>
      <vt:lpstr>Our inputs and outputs reflect the specifics of our experimental system</vt:lpstr>
      <vt:lpstr>We draw conclusions by comparing run sets in which we vary the inputs with experimental outputs</vt:lpstr>
      <vt:lpstr>We use a model structure for calibration, validation &amp; uncertainty assessment</vt:lpstr>
      <vt:lpstr>Laser energy is an experimental input  and is uncertain, especially in advance</vt:lpstr>
      <vt:lpstr>Flux limiter is an uncertain model parameter</vt:lpstr>
      <vt:lpstr>We combine such models …</vt:lpstr>
      <vt:lpstr>The mathematical structure for joint models using two simulation codes is not too complex</vt:lpstr>
      <vt:lpstr>Using this structure we predicted shock breakout time (BOT) using 1D &amp; 2D codes</vt:lpstr>
      <vt:lpstr>We are now working to combine complex models and predict our complex experiment</vt:lpstr>
      <vt:lpstr>Thanks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Center for Radiative Shock Hydrodynamics</dc:title>
  <dc:creator>Ken Powell</dc:creator>
  <cp:lastModifiedBy>Paul Drake</cp:lastModifiedBy>
  <cp:revision>231</cp:revision>
  <dcterms:created xsi:type="dcterms:W3CDTF">2011-09-14T07:04:48Z</dcterms:created>
  <dcterms:modified xsi:type="dcterms:W3CDTF">2011-09-14T07:41:46Z</dcterms:modified>
</cp:coreProperties>
</file>