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9" r:id="rId1"/>
  </p:sldMasterIdLst>
  <p:notesMasterIdLst>
    <p:notesMasterId r:id="rId17"/>
  </p:notesMasterIdLst>
  <p:handoutMasterIdLst>
    <p:handoutMasterId r:id="rId18"/>
  </p:handoutMasterIdLst>
  <p:sldIdLst>
    <p:sldId id="353" r:id="rId2"/>
    <p:sldId id="354" r:id="rId3"/>
    <p:sldId id="360" r:id="rId4"/>
    <p:sldId id="355" r:id="rId5"/>
    <p:sldId id="359" r:id="rId6"/>
    <p:sldId id="358" r:id="rId7"/>
    <p:sldId id="362" r:id="rId8"/>
    <p:sldId id="364" r:id="rId9"/>
    <p:sldId id="370" r:id="rId10"/>
    <p:sldId id="365" r:id="rId11"/>
    <p:sldId id="357" r:id="rId12"/>
    <p:sldId id="361" r:id="rId13"/>
    <p:sldId id="363" r:id="rId14"/>
    <p:sldId id="366" r:id="rId15"/>
    <p:sldId id="37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3E7FA"/>
    <a:srgbClr val="FFFFFF"/>
    <a:srgbClr val="000066"/>
    <a:srgbClr val="9933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94660"/>
  </p:normalViewPr>
  <p:slideViewPr>
    <p:cSldViewPr>
      <p:cViewPr varScale="1">
        <p:scale>
          <a:sx n="83" d="100"/>
          <a:sy n="83" d="100"/>
        </p:scale>
        <p:origin x="-10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B593C45-2531-DB40-8244-E72D54F6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0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64CE9C41-3499-5249-A6FC-9B70A8535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D547B-C584-0D40-AE55-E8576EE8E10E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34902-0F66-E944-8192-BB7B87DF2073}" type="slidenum">
              <a:rPr lang="en-US"/>
              <a:pPr/>
              <a:t>15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34902-0F66-E944-8192-BB7B87DF2073}" type="slidenum">
              <a:rPr lang="en-US"/>
              <a:pPr/>
              <a:t>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Discussing this took a very long time </a:t>
            </a:r>
          </a:p>
          <a:p>
            <a:r>
              <a:rPr lang="en-US" dirty="0" smtClean="0"/>
              <a:t>Ended this slide at about 11 minutes</a:t>
            </a:r>
            <a:r>
              <a:rPr lang="en-US" baseline="0" dirty="0" smtClean="0"/>
              <a:t> into talk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discussion needs to be more nuanced. 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practical </a:t>
            </a:r>
            <a:r>
              <a:rPr lang="en-US" baseline="0" dirty="0" err="1" smtClean="0"/>
              <a:t>rad</a:t>
            </a:r>
            <a:r>
              <a:rPr lang="en-US" baseline="0" dirty="0" smtClean="0"/>
              <a:t> hydro simulation will resolve the wall deposition. </a:t>
            </a:r>
          </a:p>
          <a:p>
            <a:r>
              <a:rPr lang="en-US" baseline="0" dirty="0" smtClean="0"/>
              <a:t>Group convergence is much more an issue in cold plastic than in warm Xe or Be.</a:t>
            </a:r>
          </a:p>
          <a:p>
            <a:r>
              <a:rPr lang="en-US" baseline="0" dirty="0" smtClean="0"/>
              <a:t>We have shown posters in prior years about analysis of the heated wall resolution issue with CRASH and Hyades in 1D.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9C41-3499-5249-A6FC-9B70A8535F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B7115-5E67-0346-A3D9-0FED399858F5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rgbClr val="0F2794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3E24A6-A0F3-CE43-AA88-5AE497C5F27F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Split-M-Maize-b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447800"/>
            <a:ext cx="697146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ogoWhiteMaroonBeve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465201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RASH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8600"/>
            <a:ext cx="2514600" cy="11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rgbClr val="0F2794"/>
                </a:solidFill>
                <a:latin typeface="Helvetica"/>
                <a:ea typeface="+mn-e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buFont typeface="Wingdings" charset="2"/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3E24A6-A0F3-CE43-AA88-5AE497C5F27F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F27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304800"/>
            <a:ext cx="8042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066800"/>
            <a:ext cx="8042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8313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3E24A6-A0F3-CE43-AA88-5AE497C5F27F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7500" y="6275388"/>
            <a:ext cx="4840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325" y="6302375"/>
            <a:ext cx="1001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smtClean="0">
                <a:solidFill>
                  <a:srgbClr val="8195F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070C5A6-7B27-9D43-A368-DAF032914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ndar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ndar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ndar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ndara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chemeClr val="bg1"/>
        </a:buClr>
        <a:buSzPct val="110000"/>
        <a:buFont typeface="Wingdings 2" pitchFamily="32" charset="2"/>
        <a:buChar char=""/>
        <a:defRPr sz="20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chemeClr val="bg1"/>
        </a:buClr>
        <a:buSzPct val="110000"/>
        <a:buFont typeface="Courier New" pitchFamily="32" charset="0"/>
        <a:buChar char="o"/>
        <a:defRPr sz="18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chemeClr val="bg1"/>
        </a:buClr>
        <a:buSzPct val="110000"/>
        <a:buFont typeface="Wingdings" pitchFamily="32" charset="2"/>
        <a:buChar char="§"/>
        <a:defRPr sz="16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chemeClr val="bg1"/>
        </a:buClr>
        <a:buSzPct val="110000"/>
        <a:buFont typeface="Wingdings 2" pitchFamily="32" charset="2"/>
        <a:buChar char=""/>
        <a:defRPr sz="16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chemeClr val="bg1"/>
        </a:buClr>
        <a:buSzPct val="110000"/>
        <a:buFont typeface="Courier New" pitchFamily="32" charset="0"/>
        <a:buChar char="o"/>
        <a:defRPr sz="16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tif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133600"/>
          </a:xfrm>
          <a:ln/>
        </p:spPr>
        <p:txBody>
          <a:bodyPr/>
          <a:lstStyle/>
          <a:p>
            <a:r>
              <a:rPr lang="en-US" sz="3200" b="1" dirty="0"/>
              <a:t>Center for Radiative Shock </a:t>
            </a:r>
            <a:r>
              <a:rPr lang="en-US" sz="3200" b="1" dirty="0" smtClean="0"/>
              <a:t>Hydrodynamics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/>
              <a:t>Fall 2011 Review</a:t>
            </a:r>
            <a:endParaRPr lang="en-US" sz="3600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98159" cy="916641"/>
          </a:xfrm>
          <a:ln/>
        </p:spPr>
        <p:txBody>
          <a:bodyPr/>
          <a:lstStyle/>
          <a:p>
            <a:r>
              <a:rPr lang="en-US" dirty="0" smtClean="0"/>
              <a:t>PDT and radiation transport</a:t>
            </a:r>
            <a:endParaRPr lang="en-US" dirty="0"/>
          </a:p>
          <a:p>
            <a:r>
              <a:rPr lang="en-US" dirty="0" smtClean="0"/>
              <a:t>Marvin L. Adams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using PDT to study </a:t>
            </a:r>
            <a:br>
              <a:rPr lang="en-US" dirty="0" smtClean="0"/>
            </a:br>
            <a:r>
              <a:rPr lang="en-US" dirty="0" smtClean="0"/>
              <a:t>uncertainties caused by uncertain opacities.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Holloway discussed this.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8000"/>
                </a:solidFill>
              </a:rPr>
              <a:t>poster [</a:t>
            </a:r>
            <a:r>
              <a:rPr lang="en-US" dirty="0" err="1" smtClean="0">
                <a:solidFill>
                  <a:srgbClr val="008000"/>
                </a:solidFill>
              </a:rPr>
              <a:t>Hetzler</a:t>
            </a:r>
            <a:r>
              <a:rPr lang="en-US" dirty="0" smtClean="0">
                <a:solidFill>
                  <a:srgbClr val="008000"/>
                </a:solidFill>
              </a:rPr>
              <a:t>, et al.] </a:t>
            </a:r>
            <a:r>
              <a:rPr lang="en-US" dirty="0" smtClean="0"/>
              <a:t>gives more detail.</a:t>
            </a:r>
          </a:p>
          <a:p>
            <a:r>
              <a:rPr lang="en-US" dirty="0" smtClean="0"/>
              <a:t>Shameless advertisements to encourage poster-viewing:</a:t>
            </a:r>
          </a:p>
          <a:p>
            <a:pPr lvl="1"/>
            <a:r>
              <a:rPr lang="en-US" dirty="0" smtClean="0"/>
              <a:t>This is a foray into physics-based dimension reduction.</a:t>
            </a:r>
          </a:p>
          <a:p>
            <a:pPr lvl="1"/>
            <a:r>
              <a:rPr lang="en-US" dirty="0" smtClean="0"/>
              <a:t>We treat inputs into opacity code (not the opacities) as the uncertain inputs.</a:t>
            </a:r>
          </a:p>
          <a:p>
            <a:pPr lvl="2"/>
            <a:r>
              <a:rPr lang="en-US" dirty="0" smtClean="0"/>
              <a:t>Correlations among opacity values are automatically correct – no need for approximate statistical models.</a:t>
            </a:r>
          </a:p>
          <a:p>
            <a:pPr lvl="2"/>
            <a:r>
              <a:rPr lang="en-US" dirty="0" smtClean="0"/>
              <a:t>Must generate opacity tables for each sampled input point.</a:t>
            </a:r>
          </a:p>
          <a:p>
            <a:pPr lvl="1"/>
            <a:r>
              <a:rPr lang="en-US" dirty="0" smtClean="0"/>
              <a:t>Scale of exercise:</a:t>
            </a:r>
          </a:p>
          <a:p>
            <a:pPr lvl="2"/>
            <a:r>
              <a:rPr lang="en-US" dirty="0" smtClean="0"/>
              <a:t>32-dimensional input space</a:t>
            </a:r>
          </a:p>
          <a:p>
            <a:pPr lvl="2"/>
            <a:r>
              <a:rPr lang="en-US" dirty="0" smtClean="0"/>
              <a:t>32k (Latin hypercube) sample points </a:t>
            </a:r>
            <a:r>
              <a:rPr lang="en-US" dirty="0" smtClean="0">
                <a:sym typeface="Wingdings"/>
              </a:rPr>
              <a:t> 32k sets of opacity tables and 32k rad-transfer calculations (1D)</a:t>
            </a:r>
          </a:p>
          <a:p>
            <a:pPr lvl="2"/>
            <a:r>
              <a:rPr lang="en-US" dirty="0" smtClean="0">
                <a:sym typeface="Wingdings"/>
              </a:rPr>
              <a:t>Used 32k cores on BG/L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2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Preconditioners are important in radiative transfer.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599" cy="4876800"/>
          </a:xfrm>
        </p:spPr>
        <p:txBody>
          <a:bodyPr/>
          <a:lstStyle/>
          <a:p>
            <a:r>
              <a:rPr lang="en-US" dirty="0" smtClean="0"/>
              <a:t>In radiative transfer, regions have wide ranges of optical depth.  </a:t>
            </a:r>
          </a:p>
          <a:p>
            <a:pPr lvl="1"/>
            <a:r>
              <a:rPr lang="en-US" dirty="0" smtClean="0"/>
              <a:t>In CRASH, the Be and quiescent </a:t>
            </a:r>
            <a:r>
              <a:rPr lang="en-US" dirty="0" err="1" smtClean="0"/>
              <a:t>Xe</a:t>
            </a:r>
            <a:r>
              <a:rPr lang="en-US" dirty="0"/>
              <a:t> </a:t>
            </a:r>
            <a:r>
              <a:rPr lang="en-US" dirty="0" smtClean="0"/>
              <a:t>are thin for much of the time, while the plastic is thick for most of the time.</a:t>
            </a:r>
          </a:p>
          <a:p>
            <a:r>
              <a:rPr lang="en-US" dirty="0" smtClean="0"/>
              <a:t>For transport, the “sweep” preconditioner is effective for optically thin regions.  This is why we focus on sweep scaling.</a:t>
            </a:r>
          </a:p>
          <a:p>
            <a:pPr lvl="1"/>
            <a:r>
              <a:rPr lang="en-US" dirty="0" smtClean="0"/>
              <a:t>See poster on PDT performance and scaling.</a:t>
            </a:r>
          </a:p>
          <a:p>
            <a:r>
              <a:rPr lang="en-US" dirty="0" smtClean="0"/>
              <a:t>For transport with sweeps, convergence rate of simple fixed-point (“Richardson”) iteration is governed by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thick regions and/or long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 this </a:t>
            </a:r>
            <a:r>
              <a:rPr lang="en-US" dirty="0" smtClean="0">
                <a:sym typeface="Wingdings"/>
              </a:rPr>
              <a:t> 1  slow convergence.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12631"/>
              </p:ext>
            </p:extLst>
          </p:nvPr>
        </p:nvGraphicFramePr>
        <p:xfrm>
          <a:off x="4343400" y="4267200"/>
          <a:ext cx="195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Equation" r:id="rId4" imgW="1955800" imgH="965200" progId="">
                  <p:embed/>
                </p:oleObj>
              </mc:Choice>
              <mc:Fallback>
                <p:oleObj name="Equation" r:id="rId4" imgW="1955800" imgH="9652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195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developed and implemented </a:t>
            </a:r>
            <a:br>
              <a:rPr lang="en-US" dirty="0" smtClean="0"/>
            </a:br>
            <a:r>
              <a:rPr lang="en-US" dirty="0" smtClean="0"/>
              <a:t>a diffusion preconditioner.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as additive correction to the sweep result: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Grey opacities are averaged per Larsen’s GTA method.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50408"/>
              </p:ext>
            </p:extLst>
          </p:nvPr>
        </p:nvGraphicFramePr>
        <p:xfrm>
          <a:off x="1752600" y="1600200"/>
          <a:ext cx="5638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3" imgW="5638800" imgH="2286000" progId="Equation.DSMT4">
                  <p:embed/>
                </p:oleObj>
              </mc:Choice>
              <mc:Fallback>
                <p:oleObj name="Equation" r:id="rId3" imgW="563880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600200"/>
                        <a:ext cx="56388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55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grey diffusion preconditioner </a:t>
            </a:r>
            <a:br>
              <a:rPr lang="en-US" dirty="0" smtClean="0"/>
            </a:br>
            <a:r>
              <a:rPr lang="en-US" dirty="0" smtClean="0"/>
              <a:t>reduces iteration count </a:t>
            </a:r>
            <a:r>
              <a:rPr lang="en-US" dirty="0" smtClean="0">
                <a:solidFill>
                  <a:srgbClr val="008000"/>
                </a:solidFill>
              </a:rPr>
              <a:t>and iteration error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for ill-conditioned system:</a:t>
            </a:r>
          </a:p>
          <a:p>
            <a:pPr marL="349250" lvl="1" indent="0" algn="ctr">
              <a:buNone/>
            </a:pPr>
            <a:r>
              <a:rPr lang="en-US" i="1" dirty="0" smtClean="0"/>
              <a:t>iteration error can be &gt;&gt; residual</a:t>
            </a:r>
            <a:endParaRPr lang="en-US" i="1" dirty="0"/>
          </a:p>
          <a:p>
            <a:r>
              <a:rPr lang="en-US" dirty="0" smtClean="0"/>
              <a:t>Rad-transfer problems can be so ill-conditioned (unless time steps are severely restricted) that it is difficult to estimate or control iteration error.</a:t>
            </a:r>
            <a:endParaRPr lang="en-US" dirty="0"/>
          </a:p>
          <a:p>
            <a:r>
              <a:rPr lang="en-US" dirty="0" smtClean="0"/>
              <a:t>Example results from Myra/Hawkins test problem (3.7):</a:t>
            </a:r>
          </a:p>
          <a:p>
            <a:pPr lvl="1"/>
            <a:r>
              <a:rPr lang="en-US" dirty="0" err="1" smtClean="0"/>
              <a:t>unaccelerated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FF0000"/>
                </a:solidFill>
              </a:rPr>
              <a:t>414,454</a:t>
            </a:r>
            <a:r>
              <a:rPr lang="en-US" dirty="0" smtClean="0"/>
              <a:t> transport sweeps to reach </a:t>
            </a:r>
            <a:r>
              <a:rPr lang="en-US" dirty="0" smtClean="0">
                <a:solidFill>
                  <a:srgbClr val="FF0000"/>
                </a:solidFill>
              </a:rPr>
              <a:t>0.05 ns</a:t>
            </a:r>
          </a:p>
          <a:p>
            <a:pPr lvl="1"/>
            <a:r>
              <a:rPr lang="en-US" dirty="0" smtClean="0"/>
              <a:t>accelerated:  </a:t>
            </a:r>
            <a:r>
              <a:rPr lang="en-US" dirty="0" smtClean="0">
                <a:solidFill>
                  <a:srgbClr val="008000"/>
                </a:solidFill>
              </a:rPr>
              <a:t>9,925</a:t>
            </a:r>
            <a:r>
              <a:rPr lang="en-US" dirty="0" smtClean="0"/>
              <a:t> transport sweeps to reach </a:t>
            </a:r>
            <a:r>
              <a:rPr lang="en-US" dirty="0" smtClean="0">
                <a:solidFill>
                  <a:srgbClr val="008000"/>
                </a:solidFill>
              </a:rPr>
              <a:t>1 ns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Picture not completely rosy yet.  Need preconditioner for grey diffusion equation.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solidFill>
                  <a:srgbClr val="008000"/>
                </a:solidFill>
              </a:rPr>
              <a:t>poster </a:t>
            </a:r>
            <a:r>
              <a:rPr lang="en-US" dirty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Barbu</a:t>
            </a:r>
            <a:r>
              <a:rPr lang="en-US" dirty="0" smtClean="0">
                <a:solidFill>
                  <a:srgbClr val="008000"/>
                </a:solidFill>
              </a:rPr>
              <a:t> et al.]</a:t>
            </a:r>
            <a:r>
              <a:rPr lang="en-US" dirty="0" smtClean="0"/>
              <a:t> for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5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continue to improve </a:t>
            </a:r>
            <a:br>
              <a:rPr lang="en-US" dirty="0" smtClean="0"/>
            </a:br>
            <a:r>
              <a:rPr lang="en-US" dirty="0" smtClean="0"/>
              <a:t>PDT’s performance and scaling.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good performance and scaling, high-resolution transport solutions are not practical.  </a:t>
            </a:r>
          </a:p>
          <a:p>
            <a:pPr lvl="1"/>
            <a:r>
              <a:rPr lang="en-US" dirty="0" smtClean="0"/>
              <a:t>PDT continues to improve</a:t>
            </a:r>
          </a:p>
          <a:p>
            <a:pPr lvl="1"/>
            <a:r>
              <a:rPr lang="en-US" dirty="0" smtClean="0"/>
              <a:t>Recent:  automated optimal sweep parameters</a:t>
            </a:r>
          </a:p>
          <a:p>
            <a:pPr lvl="1"/>
            <a:r>
              <a:rPr lang="en-US" dirty="0" smtClean="0"/>
              <a:t>Pipe-fill is not show-stopper to O(10</a:t>
            </a:r>
            <a:r>
              <a:rPr lang="en-US" baseline="30000" dirty="0" smtClean="0"/>
              <a:t>6</a:t>
            </a:r>
            <a:r>
              <a:rPr lang="en-US" dirty="0" smtClean="0"/>
              <a:t>) cores …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Poster [Hawkins, et al.] </a:t>
            </a:r>
            <a:r>
              <a:rPr lang="en-US" dirty="0" smtClean="0"/>
              <a:t>has details.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71800"/>
            <a:ext cx="4169410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971800"/>
            <a:ext cx="3931158" cy="2045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2286000"/>
            <a:ext cx="990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model</a:t>
            </a:r>
            <a:endParaRPr lang="en-US" sz="1800" b="1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343400" y="2655332"/>
            <a:ext cx="3695700" cy="107846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8039100" y="2655332"/>
            <a:ext cx="342900" cy="92606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5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79097"/>
            <a:ext cx="8042275" cy="687703"/>
          </a:xfrm>
          <a:ln/>
        </p:spPr>
        <p:txBody>
          <a:bodyPr/>
          <a:lstStyle/>
          <a:p>
            <a:r>
              <a:rPr lang="en-US" dirty="0" smtClean="0"/>
              <a:t>We continue to develop and PDT </a:t>
            </a:r>
            <a:br>
              <a:rPr lang="en-US" dirty="0" smtClean="0"/>
            </a:br>
            <a:r>
              <a:rPr lang="en-US" dirty="0" smtClean="0"/>
              <a:t>and apply it to CRASH problems.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Assessing diffusion model error is a CRASH priority.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Eric Myra will discuss </a:t>
            </a:r>
            <a:r>
              <a:rPr lang="en-US" sz="1600" dirty="0"/>
              <a:t>PDT (</a:t>
            </a:r>
            <a:r>
              <a:rPr lang="en-US" sz="1600" dirty="0" err="1"/>
              <a:t>Sn</a:t>
            </a:r>
            <a:r>
              <a:rPr lang="en-US" sz="1600" dirty="0"/>
              <a:t>) / CRASH (FLD</a:t>
            </a:r>
            <a:r>
              <a:rPr lang="en-US" sz="1600" dirty="0" smtClean="0"/>
              <a:t>) comparison.  [</a:t>
            </a:r>
            <a:r>
              <a:rPr lang="en-US" sz="1600" dirty="0" smtClean="0">
                <a:solidFill>
                  <a:srgbClr val="008000"/>
                </a:solidFill>
              </a:rPr>
              <a:t>Myra &amp; Hawkins poster</a:t>
            </a:r>
            <a:r>
              <a:rPr lang="en-US" sz="1600" dirty="0" smtClean="0"/>
              <a:t>].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have developed diffusion-error metrics [</a:t>
            </a:r>
            <a:r>
              <a:rPr lang="en-US" sz="1600" dirty="0" smtClean="0">
                <a:solidFill>
                  <a:srgbClr val="008000"/>
                </a:solidFill>
              </a:rPr>
              <a:t>Hawkins, et al. poster</a:t>
            </a:r>
            <a:r>
              <a:rPr lang="en-US" sz="1600" dirty="0" smtClean="0"/>
              <a:t>].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Controlling numerical error is a CRASH need.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Iteration error:  preconditioning can be important [</a:t>
            </a:r>
            <a:r>
              <a:rPr lang="en-US" sz="1600" dirty="0" err="1" smtClean="0">
                <a:solidFill>
                  <a:srgbClr val="008000"/>
                </a:solidFill>
              </a:rPr>
              <a:t>Barbu</a:t>
            </a:r>
            <a:r>
              <a:rPr lang="en-US" sz="1600" dirty="0" smtClean="0">
                <a:solidFill>
                  <a:srgbClr val="008000"/>
                </a:solidFill>
              </a:rPr>
              <a:t>, et al. poster</a:t>
            </a:r>
            <a:r>
              <a:rPr lang="en-US" sz="1600" dirty="0" smtClean="0"/>
              <a:t>]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Discretization error, 7 variables: 3 space, 2 </a:t>
            </a:r>
            <a:r>
              <a:rPr lang="en-US" sz="1600" dirty="0" err="1" smtClean="0"/>
              <a:t>directiol</a:t>
            </a:r>
            <a:r>
              <a:rPr lang="en-US" sz="1600" dirty="0" smtClean="0"/>
              <a:t>, 1 energy, 1 time. [</a:t>
            </a:r>
            <a:r>
              <a:rPr lang="en-US" sz="1600" dirty="0" smtClean="0">
                <a:solidFill>
                  <a:srgbClr val="008000"/>
                </a:solidFill>
              </a:rPr>
              <a:t>Stripling, et al. poster</a:t>
            </a:r>
            <a:r>
              <a:rPr lang="en-US" sz="1600" dirty="0" smtClean="0"/>
              <a:t>]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High-dimensional UQ is important for CRASH.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James Holloway discussed this [</a:t>
            </a:r>
            <a:r>
              <a:rPr lang="en-US" sz="1600" dirty="0" err="1" smtClean="0">
                <a:solidFill>
                  <a:srgbClr val="008000"/>
                </a:solidFill>
              </a:rPr>
              <a:t>Hetzler</a:t>
            </a:r>
            <a:r>
              <a:rPr lang="en-US" sz="1600" dirty="0" smtClean="0">
                <a:solidFill>
                  <a:srgbClr val="008000"/>
                </a:solidFill>
              </a:rPr>
              <a:t>, et al. poster</a:t>
            </a:r>
            <a:r>
              <a:rPr lang="en-US" sz="1600" dirty="0" smtClean="0"/>
              <a:t>].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Performance is always important for stressing calculations.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PDT performance &amp; scaling continue to improve [</a:t>
            </a:r>
            <a:r>
              <a:rPr lang="en-US" sz="1600" dirty="0" smtClean="0">
                <a:solidFill>
                  <a:srgbClr val="008000"/>
                </a:solidFill>
              </a:rPr>
              <a:t>Hawkins, et al. poster</a:t>
            </a:r>
            <a:r>
              <a:rPr lang="en-US" sz="1600" dirty="0" smtClean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89489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79097"/>
            <a:ext cx="8042275" cy="687703"/>
          </a:xfrm>
          <a:ln/>
        </p:spPr>
        <p:txBody>
          <a:bodyPr/>
          <a:lstStyle/>
          <a:p>
            <a:r>
              <a:rPr lang="en-US" dirty="0" smtClean="0"/>
              <a:t>We continue to develop and PDT </a:t>
            </a:r>
            <a:br>
              <a:rPr lang="en-US" dirty="0" smtClean="0"/>
            </a:br>
            <a:r>
              <a:rPr lang="en-US" dirty="0" smtClean="0"/>
              <a:t>and apply it to CRASH problems.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Assessing diffusion model error is a CRASH priority.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Eric Myra will discuss </a:t>
            </a:r>
            <a:r>
              <a:rPr lang="en-US" sz="1600" dirty="0"/>
              <a:t>PDT (</a:t>
            </a:r>
            <a:r>
              <a:rPr lang="en-US" sz="1600" dirty="0" err="1"/>
              <a:t>Sn</a:t>
            </a:r>
            <a:r>
              <a:rPr lang="en-US" sz="1600" dirty="0"/>
              <a:t>) / CRASH (FLD</a:t>
            </a:r>
            <a:r>
              <a:rPr lang="en-US" sz="1600" dirty="0" smtClean="0"/>
              <a:t>) comparison.  [</a:t>
            </a:r>
            <a:r>
              <a:rPr lang="en-US" sz="1600" dirty="0" smtClean="0">
                <a:solidFill>
                  <a:srgbClr val="008000"/>
                </a:solidFill>
              </a:rPr>
              <a:t>Myra &amp; Hawkins poster</a:t>
            </a:r>
            <a:r>
              <a:rPr lang="en-US" sz="1600" dirty="0" smtClean="0"/>
              <a:t>].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have developed diffusion-error metrics [</a:t>
            </a:r>
            <a:r>
              <a:rPr lang="en-US" sz="1600" dirty="0" smtClean="0">
                <a:solidFill>
                  <a:srgbClr val="008000"/>
                </a:solidFill>
              </a:rPr>
              <a:t>Hawkins, et al. poster</a:t>
            </a:r>
            <a:r>
              <a:rPr lang="en-US" sz="1600" dirty="0" smtClean="0"/>
              <a:t>].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Controlling numerical error is a CRASH need.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Iteration error:  preconditioning can be important [</a:t>
            </a:r>
            <a:r>
              <a:rPr lang="en-US" sz="1600" dirty="0" err="1" smtClean="0">
                <a:solidFill>
                  <a:srgbClr val="008000"/>
                </a:solidFill>
              </a:rPr>
              <a:t>Barbu</a:t>
            </a:r>
            <a:r>
              <a:rPr lang="en-US" sz="1600" dirty="0" smtClean="0">
                <a:solidFill>
                  <a:srgbClr val="008000"/>
                </a:solidFill>
              </a:rPr>
              <a:t>, et al. poster</a:t>
            </a:r>
            <a:r>
              <a:rPr lang="en-US" sz="1600" dirty="0" smtClean="0"/>
              <a:t>]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Discretization error, 7 variables: 3 space, 2 </a:t>
            </a:r>
            <a:r>
              <a:rPr lang="en-US" sz="1600" dirty="0" err="1" smtClean="0"/>
              <a:t>directiol</a:t>
            </a:r>
            <a:r>
              <a:rPr lang="en-US" sz="1600" dirty="0" smtClean="0"/>
              <a:t>, 1 energy, 1 time. [</a:t>
            </a:r>
            <a:r>
              <a:rPr lang="en-US" sz="1600" dirty="0" smtClean="0">
                <a:solidFill>
                  <a:srgbClr val="008000"/>
                </a:solidFill>
              </a:rPr>
              <a:t>Stripling, et al. poster</a:t>
            </a:r>
            <a:r>
              <a:rPr lang="en-US" sz="1600" dirty="0" smtClean="0"/>
              <a:t>]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High-dimensional UQ is important for CRASH.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James Holloway discussed this [</a:t>
            </a:r>
            <a:r>
              <a:rPr lang="en-US" sz="1600" dirty="0" err="1" smtClean="0">
                <a:solidFill>
                  <a:srgbClr val="008000"/>
                </a:solidFill>
              </a:rPr>
              <a:t>Hetzler</a:t>
            </a:r>
            <a:r>
              <a:rPr lang="en-US" sz="1600" dirty="0" smtClean="0">
                <a:solidFill>
                  <a:srgbClr val="008000"/>
                </a:solidFill>
              </a:rPr>
              <a:t>, et al. poster</a:t>
            </a:r>
            <a:r>
              <a:rPr lang="en-US" sz="1600" dirty="0" smtClean="0"/>
              <a:t>].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Performance is always important for stressing calculations.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PDT performance &amp; scaling continue to improve [</a:t>
            </a:r>
            <a:r>
              <a:rPr lang="en-US" sz="1600" dirty="0" smtClean="0">
                <a:solidFill>
                  <a:srgbClr val="008000"/>
                </a:solidFill>
              </a:rPr>
              <a:t>Hawkins, et al. poster</a:t>
            </a:r>
            <a:r>
              <a:rPr lang="en-US" sz="1600" dirty="0" smtClean="0"/>
              <a:t>].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Myra and W. Daryl Hawkins </a:t>
            </a:r>
            <a:br>
              <a:rPr lang="en-US" dirty="0" smtClean="0"/>
            </a:br>
            <a:r>
              <a:rPr lang="en-US" dirty="0" smtClean="0"/>
              <a:t>have compared PDT transport to CRASH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5" cy="4724400"/>
          </a:xfrm>
        </p:spPr>
        <p:txBody>
          <a:bodyPr/>
          <a:lstStyle/>
          <a:p>
            <a:r>
              <a:rPr lang="en-US" dirty="0" smtClean="0"/>
              <a:t>Eric will discuss this.</a:t>
            </a:r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8000"/>
                </a:solidFill>
              </a:rPr>
              <a:t>poster [Myra &amp; Hawkins]</a:t>
            </a:r>
            <a:r>
              <a:rPr lang="en-US" dirty="0" smtClean="0"/>
              <a:t> with more detail.</a:t>
            </a:r>
          </a:p>
          <a:p>
            <a:r>
              <a:rPr lang="en-US" dirty="0" smtClean="0"/>
              <a:t>These comparisons are necessary but not sufficient to assess diffusion model error.  There are confounding factors:</a:t>
            </a:r>
          </a:p>
          <a:p>
            <a:pPr lvl="1"/>
            <a:r>
              <a:rPr lang="en-US" dirty="0" smtClean="0"/>
              <a:t>Differences in spatial discretization</a:t>
            </a:r>
          </a:p>
          <a:p>
            <a:pPr lvl="1"/>
            <a:r>
              <a:rPr lang="en-US" dirty="0" smtClean="0"/>
              <a:t>Differences in time centering of opacities and emission source</a:t>
            </a:r>
          </a:p>
          <a:p>
            <a:pPr lvl="1"/>
            <a:r>
              <a:rPr lang="en-US" dirty="0" smtClean="0"/>
              <a:t>Details of discretization-dependent treatment of flux limiters and boundary conditions</a:t>
            </a:r>
          </a:p>
          <a:p>
            <a:r>
              <a:rPr lang="en-US" dirty="0" smtClean="0"/>
              <a:t>This motivates additional analyses.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9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269874"/>
            <a:ext cx="7667625" cy="949325"/>
          </a:xfrm>
        </p:spPr>
        <p:txBody>
          <a:bodyPr/>
          <a:lstStyle/>
          <a:p>
            <a:r>
              <a:rPr lang="en-US" dirty="0" smtClean="0"/>
              <a:t>We explore two diffusion-error metrics that can be generated by transport codes such as PDT.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Last year we introduced the </a:t>
            </a:r>
            <a:r>
              <a:rPr lang="en-US" i="1" dirty="0" smtClean="0"/>
              <a:t>corrective diffusion source: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This source replaces the diffusion-approximate vector flux with the transport vector flux.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corrective source can be calculated within PDT using </a:t>
            </a:r>
            <a:r>
              <a:rPr lang="en-US" dirty="0" smtClean="0">
                <a:solidFill>
                  <a:srgbClr val="008000"/>
                </a:solidFill>
              </a:rPr>
              <a:t>consistent discretizations, time centering, etc.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This removes many “confounding factors.”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Source magnitude relative to other terms in the equation (such as </a:t>
            </a:r>
            <a:r>
              <a:rPr lang="en-US" i="1" dirty="0" err="1" smtClean="0"/>
              <a:t>σcE</a:t>
            </a:r>
            <a:r>
              <a:rPr lang="en-US" i="1" dirty="0" smtClean="0"/>
              <a:t> </a:t>
            </a:r>
            <a:r>
              <a:rPr lang="en-US" dirty="0" smtClean="0"/>
              <a:t>) </a:t>
            </a:r>
            <a:r>
              <a:rPr lang="en-US" u="sng" dirty="0" smtClean="0"/>
              <a:t>relates to </a:t>
            </a:r>
            <a:r>
              <a:rPr lang="en-US" dirty="0" smtClean="0"/>
              <a:t>diffusion model error.</a:t>
            </a:r>
          </a:p>
          <a:p>
            <a:pPr lvl="1"/>
            <a:r>
              <a:rPr lang="en-US" dirty="0" smtClean="0"/>
              <a:t>[error] = [</a:t>
            </a:r>
            <a:r>
              <a:rPr lang="en-US" dirty="0"/>
              <a:t>Operator</a:t>
            </a:r>
            <a:r>
              <a:rPr lang="en-US" dirty="0" smtClean="0"/>
              <a:t>]</a:t>
            </a:r>
            <a:r>
              <a:rPr lang="en-US" baseline="30000" dirty="0" smtClean="0"/>
              <a:t>−1</a:t>
            </a:r>
            <a:r>
              <a:rPr lang="en-US" dirty="0" smtClean="0"/>
              <a:t>[corrective source].</a:t>
            </a:r>
          </a:p>
          <a:p>
            <a:pPr lvl="1"/>
            <a:r>
              <a:rPr lang="en-US" dirty="0" smtClean="0"/>
              <a:t>Ignores error in electron temperature and </a:t>
            </a:r>
            <a:r>
              <a:rPr lang="en-US" i="1" dirty="0" smtClean="0"/>
              <a:t>E</a:t>
            </a:r>
            <a:r>
              <a:rPr lang="en-US" i="1" baseline="30000" dirty="0" smtClean="0"/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Ignores effect of flux limiter.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06523"/>
              </p:ext>
            </p:extLst>
          </p:nvPr>
        </p:nvGraphicFramePr>
        <p:xfrm>
          <a:off x="1498600" y="1828800"/>
          <a:ext cx="6502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6502400" imgH="647700" progId="">
                  <p:embed/>
                </p:oleObj>
              </mc:Choice>
              <mc:Fallback>
                <p:oleObj name="Equation" r:id="rId3" imgW="6502400" imgH="6477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828800"/>
                        <a:ext cx="6502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diffusion-error metric </a:t>
            </a:r>
            <a:br>
              <a:rPr lang="en-US" dirty="0" smtClean="0"/>
            </a:br>
            <a:r>
              <a:rPr lang="en-US" dirty="0" smtClean="0"/>
              <a:t>involves the </a:t>
            </a:r>
            <a:r>
              <a:rPr lang="en-US" dirty="0" err="1" smtClean="0"/>
              <a:t>Eddington</a:t>
            </a:r>
            <a:r>
              <a:rPr lang="en-US" dirty="0" smtClean="0"/>
              <a:t> tensor.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Manipulation of the (fully-implicit) transport equation yields: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Examine flow term: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99798"/>
              </p:ext>
            </p:extLst>
          </p:nvPr>
        </p:nvGraphicFramePr>
        <p:xfrm>
          <a:off x="2133600" y="1441450"/>
          <a:ext cx="640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Equation" r:id="rId4" imgW="6400800" imgH="825500" progId="">
                  <p:embed/>
                </p:oleObj>
              </mc:Choice>
              <mc:Fallback>
                <p:oleObj name="Equation" r:id="rId4" imgW="6400800" imgH="82550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41450"/>
                        <a:ext cx="6400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08578"/>
              </p:ext>
            </p:extLst>
          </p:nvPr>
        </p:nvGraphicFramePr>
        <p:xfrm>
          <a:off x="2349500" y="2527300"/>
          <a:ext cx="5956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6" imgW="5956300" imgH="901700" progId="">
                  <p:embed/>
                </p:oleObj>
              </mc:Choice>
              <mc:Fallback>
                <p:oleObj name="Equation" r:id="rId6" imgW="5956300" imgH="9017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527300"/>
                        <a:ext cx="5956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66297"/>
              </p:ext>
            </p:extLst>
          </p:nvPr>
        </p:nvGraphicFramePr>
        <p:xfrm>
          <a:off x="1257300" y="3860800"/>
          <a:ext cx="62230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Equation" r:id="rId8" imgW="6223000" imgH="2400300" progId="Equation.DSMT4">
                  <p:embed/>
                </p:oleObj>
              </mc:Choice>
              <mc:Fallback>
                <p:oleObj name="Equation" r:id="rId8" imgW="6223000" imgH="24003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860800"/>
                        <a:ext cx="62230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3429000"/>
            <a:ext cx="2286000" cy="830997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See Hawkins, et al. poster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1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CRASH-like</a:t>
            </a:r>
            <a:r>
              <a:rPr lang="en-US" baseline="0" dirty="0" smtClean="0"/>
              <a:t> test problem,</a:t>
            </a:r>
            <a:br>
              <a:rPr lang="en-US" baseline="0" dirty="0" smtClean="0"/>
            </a:br>
            <a:r>
              <a:rPr lang="en-US" dirty="0" smtClean="0"/>
              <a:t>which</a:t>
            </a:r>
            <a:r>
              <a:rPr lang="en-US" baseline="0" dirty="0" smtClean="0"/>
              <a:t> helps us assess model &amp; discretization errors.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80630"/>
            <a:ext cx="7315199" cy="2173718"/>
          </a:xfrm>
        </p:spPr>
        <p:txBody>
          <a:bodyPr>
            <a:noAutofit/>
          </a:bodyPr>
          <a:lstStyle/>
          <a:p>
            <a:r>
              <a:rPr lang="en-US" dirty="0" smtClean="0"/>
              <a:t>Constant energy deposition to electrons at “shock”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Can assess effects of </a:t>
            </a:r>
          </a:p>
          <a:p>
            <a:pPr lvl="1"/>
            <a:r>
              <a:rPr lang="en-US" dirty="0" smtClean="0"/>
              <a:t>discretization in energy, direction, space, and time</a:t>
            </a:r>
          </a:p>
          <a:p>
            <a:pPr lvl="1"/>
            <a:r>
              <a:rPr lang="en-US" dirty="0" smtClean="0"/>
              <a:t>transport vs. diffusion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58428" y="1295400"/>
            <a:ext cx="7309643" cy="1821921"/>
            <a:chOff x="1040607" y="1710267"/>
            <a:chExt cx="7309643" cy="1821921"/>
          </a:xfrm>
        </p:grpSpPr>
        <p:sp>
          <p:nvSpPr>
            <p:cNvPr id="4" name="Rectangle 3"/>
            <p:cNvSpPr/>
            <p:nvPr/>
          </p:nvSpPr>
          <p:spPr>
            <a:xfrm>
              <a:off x="1040607" y="1710267"/>
              <a:ext cx="7309643" cy="1820333"/>
            </a:xfrm>
            <a:prstGeom prst="rect">
              <a:avLst/>
            </a:prstGeom>
            <a:solidFill>
              <a:srgbClr val="FBFFF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2196" y="1711855"/>
              <a:ext cx="910032" cy="108479"/>
            </a:xfrm>
            <a:prstGeom prst="rect">
              <a:avLst/>
            </a:prstGeom>
            <a:solidFill>
              <a:srgbClr val="FFA50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2228" y="1711855"/>
              <a:ext cx="6398021" cy="108479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2196" y="1821922"/>
              <a:ext cx="1821654" cy="1710266"/>
            </a:xfrm>
            <a:prstGeom prst="rect">
              <a:avLst/>
            </a:prstGeom>
            <a:solidFill>
              <a:srgbClr val="AEB1A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72584" y="1820334"/>
              <a:ext cx="1460894" cy="1710266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33478" y="1821922"/>
              <a:ext cx="360759" cy="1710266"/>
            </a:xfrm>
            <a:prstGeom prst="rect">
              <a:avLst/>
            </a:prstGeom>
            <a:solidFill>
              <a:srgbClr val="00009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92650" y="1820334"/>
              <a:ext cx="3657600" cy="1710266"/>
            </a:xfrm>
            <a:prstGeom prst="rect">
              <a:avLst/>
            </a:prstGeom>
            <a:solidFill>
              <a:srgbClr val="3366FF">
                <a:alpha val="10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rot="5400000">
            <a:off x="7540889" y="2206361"/>
            <a:ext cx="182033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55649" y="3236316"/>
            <a:ext cx="7309643" cy="307777"/>
            <a:chOff x="1040607" y="3625850"/>
            <a:chExt cx="7309643" cy="307777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040607" y="3799944"/>
              <a:ext cx="7309643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413250" y="3625850"/>
              <a:ext cx="565150" cy="307777"/>
            </a:xfrm>
            <a:prstGeom prst="rect">
              <a:avLst/>
            </a:prstGeom>
            <a:solidFill>
              <a:srgbClr val="FBFFF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4 mm</a:t>
              </a:r>
              <a:endParaRPr lang="en-US" sz="1400" b="1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187268" y="1944751"/>
            <a:ext cx="550332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.3125 mm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6133" y="2314082"/>
            <a:ext cx="993450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Be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0.008 </a:t>
            </a:r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/cc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6133" y="1636974"/>
            <a:ext cx="993450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Au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19.3 </a:t>
            </a:r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/cc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20" name="Straight Connector 19"/>
          <p:cNvCxnSpPr>
            <a:endCxn id="6" idx="2"/>
          </p:cNvCxnSpPr>
          <p:nvPr/>
        </p:nvCxnSpPr>
        <p:spPr>
          <a:xfrm rot="10800000">
            <a:off x="1215033" y="1405468"/>
            <a:ext cx="455018" cy="231507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8450" y="2312191"/>
            <a:ext cx="993450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Xe</a:t>
            </a:r>
            <a:endParaRPr lang="en-US" sz="14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0.018 </a:t>
            </a:r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/cc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1901" y="1636976"/>
            <a:ext cx="853116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Xe</a:t>
            </a:r>
            <a:endParaRPr lang="en-US" sz="14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0.1 </a:t>
            </a:r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/cc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1351" y="2314082"/>
            <a:ext cx="993450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Xe</a:t>
            </a:r>
            <a:endParaRPr lang="en-US" sz="14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0.0059 </a:t>
            </a:r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/cc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7901" y="1636974"/>
            <a:ext cx="993450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plastic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1.43 </a:t>
            </a:r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/cc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rot="16200000" flipV="1">
            <a:off x="5740512" y="1272859"/>
            <a:ext cx="231506" cy="49672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82983" y="2713096"/>
            <a:ext cx="1413382" cy="523220"/>
          </a:xfrm>
          <a:prstGeom prst="rect">
            <a:avLst/>
          </a:prstGeom>
          <a:solidFill>
            <a:srgbClr val="FBFF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electron energy source</a:t>
            </a:r>
            <a:endParaRPr lang="en-US" sz="1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4276693" y="2467972"/>
            <a:ext cx="706290" cy="506735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7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Eddington</a:t>
            </a:r>
            <a:r>
              <a:rPr lang="en-US" dirty="0" smtClean="0"/>
              <a:t>-tensor results are illuminating.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oster [Hawkins, et al.]</a:t>
            </a:r>
            <a:r>
              <a:rPr lang="en-US" dirty="0" smtClean="0"/>
              <a:t>, with associated movies and viewer-directed interactive graphics, shows detail.  </a:t>
            </a:r>
            <a:endParaRPr lang="en-US" dirty="0"/>
          </a:p>
        </p:txBody>
      </p:sp>
      <p:pic>
        <p:nvPicPr>
          <p:cNvPr id="4" name="Picture 3" descr="EdTens-placehold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5875782" cy="302590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34142"/>
              </p:ext>
            </p:extLst>
          </p:nvPr>
        </p:nvGraphicFramePr>
        <p:xfrm>
          <a:off x="6858000" y="2971800"/>
          <a:ext cx="1828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Equation" r:id="rId5" imgW="1828800" imgH="1320800" progId="Equation.DSMT4">
                  <p:embed/>
                </p:oleObj>
              </mc:Choice>
              <mc:Fallback>
                <p:oleObj name="Equation" r:id="rId5" imgW="1828800" imgH="132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71800"/>
                        <a:ext cx="182880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86754"/>
              </p:ext>
            </p:extLst>
          </p:nvPr>
        </p:nvGraphicFramePr>
        <p:xfrm>
          <a:off x="6629400" y="12954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Equation" r:id="rId7" imgW="1676400" imgH="1117600" progId="Equation.DSMT4">
                  <p:embed/>
                </p:oleObj>
              </mc:Choice>
              <mc:Fallback>
                <p:oleObj name="Equation" r:id="rId7" imgW="16764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95400"/>
                        <a:ext cx="1676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5562600" y="2743200"/>
            <a:ext cx="1295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2438400"/>
            <a:ext cx="2133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2895600" y="3048000"/>
            <a:ext cx="3962400" cy="58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90800" y="3733800"/>
            <a:ext cx="4267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10200" y="1955800"/>
            <a:ext cx="1219200" cy="55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1371600"/>
            <a:ext cx="1600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 Narrow"/>
                <a:cs typeface="Arial Narrow"/>
              </a:rPr>
              <a:t>diffusive</a:t>
            </a:r>
            <a:endParaRPr lang="en-US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1219200" y="1828800"/>
            <a:ext cx="2247900" cy="990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5200" y="1828800"/>
            <a:ext cx="762000" cy="1066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219200" y="1828800"/>
            <a:ext cx="2286000" cy="2590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3276600"/>
            <a:ext cx="609600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i="1" dirty="0" err="1" smtClean="0">
                <a:solidFill>
                  <a:srgbClr val="000066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1600" b="1" i="1" baseline="-25000" dirty="0" err="1" smtClean="0">
                <a:solidFill>
                  <a:srgbClr val="000066"/>
                </a:solidFill>
                <a:latin typeface="Arial Narrow"/>
                <a:cs typeface="Arial Narrow"/>
              </a:rPr>
              <a:t>xx</a:t>
            </a:r>
            <a:endParaRPr lang="en-US" sz="1600" b="1" i="1" baseline="-25000" dirty="0">
              <a:solidFill>
                <a:srgbClr val="000066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4724400"/>
            <a:ext cx="609600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i="1" dirty="0" err="1" smtClean="0">
                <a:solidFill>
                  <a:srgbClr val="000066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1600" b="1" i="1" baseline="-25000" dirty="0" err="1" smtClean="0">
                <a:solidFill>
                  <a:srgbClr val="000066"/>
                </a:solidFill>
                <a:latin typeface="Arial Narrow"/>
                <a:cs typeface="Arial Narrow"/>
              </a:rPr>
              <a:t>yy</a:t>
            </a:r>
            <a:endParaRPr lang="en-US" sz="1600" b="1" i="1" baseline="-25000" dirty="0">
              <a:solidFill>
                <a:srgbClr val="000066"/>
              </a:solidFill>
              <a:latin typeface="Arial Narrow"/>
              <a:cs typeface="Arial Narrow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3352800"/>
            <a:ext cx="609600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i="1" dirty="0" err="1" smtClean="0">
                <a:solidFill>
                  <a:srgbClr val="000066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1600" b="1" i="1" baseline="-25000" dirty="0" err="1">
                <a:solidFill>
                  <a:srgbClr val="000066"/>
                </a:solidFill>
                <a:latin typeface="Arial Narrow"/>
                <a:cs typeface="Arial Narrow"/>
              </a:rPr>
              <a:t>x</a:t>
            </a:r>
            <a:r>
              <a:rPr lang="en-US" sz="1600" b="1" i="1" baseline="-25000" dirty="0" err="1" smtClean="0">
                <a:solidFill>
                  <a:srgbClr val="000066"/>
                </a:solidFill>
                <a:latin typeface="Arial Narrow"/>
                <a:cs typeface="Arial Narrow"/>
              </a:rPr>
              <a:t>y</a:t>
            </a:r>
            <a:endParaRPr lang="en-US" sz="1600" b="1" i="1" baseline="-25000" dirty="0">
              <a:solidFill>
                <a:srgbClr val="000066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8618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PDT to study discretization error </a:t>
            </a:r>
            <a:br>
              <a:rPr lang="en-US" dirty="0" smtClean="0"/>
            </a:br>
            <a:r>
              <a:rPr lang="en-US" dirty="0" smtClean="0"/>
              <a:t>and resolution needs for CRASH problems.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exploring how the solution changes as a function of resolution in space, angular, energy, and time.  We focus on energy deposition in plastic wall.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2743200"/>
            <a:ext cx="2286000" cy="830997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See Stripling, et al. poster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5" name="Picture 4" descr="ARD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4861560" cy="2247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ARD-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842510" cy="2259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0065" y="5943601"/>
            <a:ext cx="977902" cy="101600"/>
          </a:xfrm>
          <a:custGeom>
            <a:avLst/>
            <a:gdLst>
              <a:gd name="connsiteX0" fmla="*/ 0 w 990600"/>
              <a:gd name="connsiteY0" fmla="*/ 0 h 76200"/>
              <a:gd name="connsiteX1" fmla="*/ 990600 w 990600"/>
              <a:gd name="connsiteY1" fmla="*/ 0 h 76200"/>
              <a:gd name="connsiteX2" fmla="*/ 990600 w 990600"/>
              <a:gd name="connsiteY2" fmla="*/ 76200 h 76200"/>
              <a:gd name="connsiteX3" fmla="*/ 0 w 990600"/>
              <a:gd name="connsiteY3" fmla="*/ 76200 h 76200"/>
              <a:gd name="connsiteX4" fmla="*/ 0 w 990600"/>
              <a:gd name="connsiteY4" fmla="*/ 0 h 76200"/>
              <a:gd name="connsiteX0" fmla="*/ 0 w 994833"/>
              <a:gd name="connsiteY0" fmla="*/ 0 h 97367"/>
              <a:gd name="connsiteX1" fmla="*/ 990600 w 994833"/>
              <a:gd name="connsiteY1" fmla="*/ 0 h 97367"/>
              <a:gd name="connsiteX2" fmla="*/ 994833 w 994833"/>
              <a:gd name="connsiteY2" fmla="*/ 97367 h 97367"/>
              <a:gd name="connsiteX3" fmla="*/ 0 w 994833"/>
              <a:gd name="connsiteY3" fmla="*/ 76200 h 97367"/>
              <a:gd name="connsiteX4" fmla="*/ 0 w 994833"/>
              <a:gd name="connsiteY4" fmla="*/ 0 h 97367"/>
              <a:gd name="connsiteX0" fmla="*/ 0 w 994833"/>
              <a:gd name="connsiteY0" fmla="*/ 0 h 97367"/>
              <a:gd name="connsiteX1" fmla="*/ 990600 w 994833"/>
              <a:gd name="connsiteY1" fmla="*/ 0 h 97367"/>
              <a:gd name="connsiteX2" fmla="*/ 994833 w 994833"/>
              <a:gd name="connsiteY2" fmla="*/ 97367 h 97367"/>
              <a:gd name="connsiteX3" fmla="*/ 0 w 994833"/>
              <a:gd name="connsiteY3" fmla="*/ 93133 h 97367"/>
              <a:gd name="connsiteX4" fmla="*/ 0 w 994833"/>
              <a:gd name="connsiteY4" fmla="*/ 0 h 97367"/>
              <a:gd name="connsiteX0" fmla="*/ 0 w 990600"/>
              <a:gd name="connsiteY0" fmla="*/ 0 h 101600"/>
              <a:gd name="connsiteX1" fmla="*/ 990600 w 990600"/>
              <a:gd name="connsiteY1" fmla="*/ 0 h 101600"/>
              <a:gd name="connsiteX2" fmla="*/ 960966 w 990600"/>
              <a:gd name="connsiteY2" fmla="*/ 101600 h 101600"/>
              <a:gd name="connsiteX3" fmla="*/ 0 w 990600"/>
              <a:gd name="connsiteY3" fmla="*/ 93133 h 101600"/>
              <a:gd name="connsiteX4" fmla="*/ 0 w 990600"/>
              <a:gd name="connsiteY4" fmla="*/ 0 h 101600"/>
              <a:gd name="connsiteX0" fmla="*/ 0 w 960966"/>
              <a:gd name="connsiteY0" fmla="*/ 0 h 101600"/>
              <a:gd name="connsiteX1" fmla="*/ 956734 w 960966"/>
              <a:gd name="connsiteY1" fmla="*/ 0 h 101600"/>
              <a:gd name="connsiteX2" fmla="*/ 960966 w 960966"/>
              <a:gd name="connsiteY2" fmla="*/ 101600 h 101600"/>
              <a:gd name="connsiteX3" fmla="*/ 0 w 960966"/>
              <a:gd name="connsiteY3" fmla="*/ 93133 h 101600"/>
              <a:gd name="connsiteX4" fmla="*/ 0 w 960966"/>
              <a:gd name="connsiteY4" fmla="*/ 0 h 101600"/>
              <a:gd name="connsiteX0" fmla="*/ 0 w 960966"/>
              <a:gd name="connsiteY0" fmla="*/ 0 h 105833"/>
              <a:gd name="connsiteX1" fmla="*/ 956734 w 960966"/>
              <a:gd name="connsiteY1" fmla="*/ 0 h 105833"/>
              <a:gd name="connsiteX2" fmla="*/ 960966 w 960966"/>
              <a:gd name="connsiteY2" fmla="*/ 101600 h 105833"/>
              <a:gd name="connsiteX3" fmla="*/ 8467 w 960966"/>
              <a:gd name="connsiteY3" fmla="*/ 105833 h 105833"/>
              <a:gd name="connsiteX4" fmla="*/ 0 w 960966"/>
              <a:gd name="connsiteY4" fmla="*/ 0 h 105833"/>
              <a:gd name="connsiteX0" fmla="*/ 0 w 960968"/>
              <a:gd name="connsiteY0" fmla="*/ 0 h 105833"/>
              <a:gd name="connsiteX1" fmla="*/ 960968 w 960968"/>
              <a:gd name="connsiteY1" fmla="*/ 4233 h 105833"/>
              <a:gd name="connsiteX2" fmla="*/ 960966 w 960968"/>
              <a:gd name="connsiteY2" fmla="*/ 101600 h 105833"/>
              <a:gd name="connsiteX3" fmla="*/ 8467 w 960968"/>
              <a:gd name="connsiteY3" fmla="*/ 105833 h 105833"/>
              <a:gd name="connsiteX4" fmla="*/ 0 w 960968"/>
              <a:gd name="connsiteY4" fmla="*/ 0 h 105833"/>
              <a:gd name="connsiteX0" fmla="*/ 0 w 977901"/>
              <a:gd name="connsiteY0" fmla="*/ 0 h 105833"/>
              <a:gd name="connsiteX1" fmla="*/ 977901 w 977901"/>
              <a:gd name="connsiteY1" fmla="*/ 4233 h 105833"/>
              <a:gd name="connsiteX2" fmla="*/ 977899 w 977901"/>
              <a:gd name="connsiteY2" fmla="*/ 101600 h 105833"/>
              <a:gd name="connsiteX3" fmla="*/ 25400 w 977901"/>
              <a:gd name="connsiteY3" fmla="*/ 105833 h 105833"/>
              <a:gd name="connsiteX4" fmla="*/ 0 w 977901"/>
              <a:gd name="connsiteY4" fmla="*/ 0 h 105833"/>
              <a:gd name="connsiteX0" fmla="*/ 8467 w 986368"/>
              <a:gd name="connsiteY0" fmla="*/ 0 h 105833"/>
              <a:gd name="connsiteX1" fmla="*/ 986368 w 986368"/>
              <a:gd name="connsiteY1" fmla="*/ 4233 h 105833"/>
              <a:gd name="connsiteX2" fmla="*/ 986366 w 986368"/>
              <a:gd name="connsiteY2" fmla="*/ 101600 h 105833"/>
              <a:gd name="connsiteX3" fmla="*/ 0 w 986368"/>
              <a:gd name="connsiteY3" fmla="*/ 105833 h 105833"/>
              <a:gd name="connsiteX4" fmla="*/ 8467 w 986368"/>
              <a:gd name="connsiteY4" fmla="*/ 0 h 105833"/>
              <a:gd name="connsiteX0" fmla="*/ 0 w 977901"/>
              <a:gd name="connsiteY0" fmla="*/ 0 h 101600"/>
              <a:gd name="connsiteX1" fmla="*/ 977901 w 977901"/>
              <a:gd name="connsiteY1" fmla="*/ 4233 h 101600"/>
              <a:gd name="connsiteX2" fmla="*/ 977899 w 977901"/>
              <a:gd name="connsiteY2" fmla="*/ 101600 h 101600"/>
              <a:gd name="connsiteX3" fmla="*/ 4233 w 977901"/>
              <a:gd name="connsiteY3" fmla="*/ 101600 h 101600"/>
              <a:gd name="connsiteX4" fmla="*/ 0 w 977901"/>
              <a:gd name="connsiteY4" fmla="*/ 0 h 101600"/>
              <a:gd name="connsiteX0" fmla="*/ 1 w 977902"/>
              <a:gd name="connsiteY0" fmla="*/ 0 h 101600"/>
              <a:gd name="connsiteX1" fmla="*/ 977902 w 977902"/>
              <a:gd name="connsiteY1" fmla="*/ 4233 h 101600"/>
              <a:gd name="connsiteX2" fmla="*/ 977900 w 977902"/>
              <a:gd name="connsiteY2" fmla="*/ 101600 h 101600"/>
              <a:gd name="connsiteX3" fmla="*/ 0 w 977902"/>
              <a:gd name="connsiteY3" fmla="*/ 101600 h 101600"/>
              <a:gd name="connsiteX4" fmla="*/ 1 w 977902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902" h="101600">
                <a:moveTo>
                  <a:pt x="1" y="0"/>
                </a:moveTo>
                <a:lnTo>
                  <a:pt x="977902" y="4233"/>
                </a:lnTo>
                <a:cubicBezTo>
                  <a:pt x="977901" y="36689"/>
                  <a:pt x="977901" y="69144"/>
                  <a:pt x="977900" y="101600"/>
                </a:cubicBezTo>
                <a:lnTo>
                  <a:pt x="0" y="101600"/>
                </a:lnTo>
                <a:cubicBezTo>
                  <a:pt x="0" y="67733"/>
                  <a:pt x="1" y="33867"/>
                  <a:pt x="1" y="0"/>
                </a:cubicBezTo>
                <a:close/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>
          <a:xfrm flipV="1">
            <a:off x="2650066" y="2362200"/>
            <a:ext cx="2226734" cy="3581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3627965" y="4419600"/>
            <a:ext cx="5211235" cy="1625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0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PDT to study discretization error </a:t>
            </a:r>
            <a:br>
              <a:rPr lang="en-US" dirty="0" smtClean="0"/>
            </a:br>
            <a:r>
              <a:rPr lang="en-US" dirty="0" smtClean="0"/>
              <a:t>and resolution needs for CRASH problems.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Lineouts of deposition rate density help us assess energy/angle differences. 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0800" y="2590800"/>
            <a:ext cx="2286000" cy="830997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See Stripling, et al. poster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8" name="Picture 7" descr="Lineou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5087874" cy="2883408"/>
          </a:xfrm>
          <a:prstGeom prst="rect">
            <a:avLst/>
          </a:prstGeom>
        </p:spPr>
      </p:pic>
      <p:pic>
        <p:nvPicPr>
          <p:cNvPr id="11" name="Picture 10" descr="LineoutLege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00600"/>
            <a:ext cx="4254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17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ASH_Fall_2011_talk_template">
  <a:themeElements>
    <a:clrScheme name="Custom 7">
      <a:dk1>
        <a:srgbClr val="0F2794"/>
      </a:dk1>
      <a:lt1>
        <a:srgbClr val="0F2794"/>
      </a:lt1>
      <a:dk2>
        <a:srgbClr val="0F2794"/>
      </a:dk2>
      <a:lt2>
        <a:srgbClr val="0F2794"/>
      </a:lt2>
      <a:accent1>
        <a:srgbClr val="0F2794"/>
      </a:accent1>
      <a:accent2>
        <a:srgbClr val="0F2794"/>
      </a:accent2>
      <a:accent3>
        <a:srgbClr val="0F2794"/>
      </a:accent3>
      <a:accent4>
        <a:srgbClr val="0F2794"/>
      </a:accent4>
      <a:accent5>
        <a:srgbClr val="0F2794"/>
      </a:accent5>
      <a:accent6>
        <a:srgbClr val="0F2794"/>
      </a:accent6>
      <a:hlink>
        <a:srgbClr val="0F2794"/>
      </a:hlink>
      <a:folHlink>
        <a:srgbClr val="0F279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CRASH_Fall_2011_talk_template.potx</Template>
  <TotalTime>1224</TotalTime>
  <Words>1205</Words>
  <Application>Microsoft Macintosh PowerPoint</Application>
  <PresentationFormat>On-screen Show (4:3)</PresentationFormat>
  <Paragraphs>157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CRASH_Fall_2011_talk_template</vt:lpstr>
      <vt:lpstr>Equation</vt:lpstr>
      <vt:lpstr>Center for Radiative Shock Hydrodynamics  Fall 2011 Review</vt:lpstr>
      <vt:lpstr>We continue to develop and PDT  and apply it to CRASH problems.</vt:lpstr>
      <vt:lpstr>Eric Myra and W. Daryl Hawkins  have compared PDT transport to CRASH diffusion</vt:lpstr>
      <vt:lpstr>We explore two diffusion-error metrics that can be generated by transport codes such as PDT.</vt:lpstr>
      <vt:lpstr>The second diffusion-error metric  involves the Eddington tensor.</vt:lpstr>
      <vt:lpstr>Recall CRASH-like test problem, which helps us assess model &amp; discretization errors.</vt:lpstr>
      <vt:lpstr>Eddington-tensor results are illuminating.</vt:lpstr>
      <vt:lpstr>We use PDT to study discretization error  and resolution needs for CRASH problems.</vt:lpstr>
      <vt:lpstr>We use PDT to study discretization error  and resolution needs for CRASH problems.</vt:lpstr>
      <vt:lpstr>We are using PDT to study  uncertainties caused by uncertain opacities.</vt:lpstr>
      <vt:lpstr>Preconditioners are important in radiative transfer.</vt:lpstr>
      <vt:lpstr>We have developed and implemented  a diffusion preconditioner.</vt:lpstr>
      <vt:lpstr>The grey diffusion preconditioner  reduces iteration count and iteration error.</vt:lpstr>
      <vt:lpstr>We continue to improve  PDT’s performance and scaling.</vt:lpstr>
      <vt:lpstr>We continue to develop and PDT  and apply it to CRASH problems.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Radiative Shock Hydrodynamics  Fall 2011 Review</dc:title>
  <dc:creator>Paul Drake</dc:creator>
  <cp:lastModifiedBy>Jan Beltran</cp:lastModifiedBy>
  <cp:revision>56</cp:revision>
  <cp:lastPrinted>2010-10-25T20:47:53Z</cp:lastPrinted>
  <dcterms:created xsi:type="dcterms:W3CDTF">2011-11-01T19:14:59Z</dcterms:created>
  <dcterms:modified xsi:type="dcterms:W3CDTF">2011-11-02T13:31:33Z</dcterms:modified>
</cp:coreProperties>
</file>